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70" d="100"/>
          <a:sy n="70" d="100"/>
        </p:scale>
        <p:origin x="15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16E37-7820-4468-944D-248364162DE6}" type="datetimeFigureOut">
              <a:rPr lang="en-US" smtClean="0"/>
              <a:t>4/12/2018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5259AA-CFD0-4F30-883C-EC77971D5E9B}" type="slidenum">
              <a:rPr lang="en-US" smtClean="0"/>
              <a:t>‹#›</a:t>
            </a:fld>
            <a:endParaRPr lang="en-US"/>
          </a:p>
        </p:txBody>
      </p:sp>
    </p:spTree>
    <p:extLst>
      <p:ext uri="{BB962C8B-B14F-4D97-AF65-F5344CB8AC3E}">
        <p14:creationId xmlns:p14="http://schemas.microsoft.com/office/powerpoint/2010/main" val="424293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1998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4612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996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7999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4B5D982-5308-42C8-89F6-55546395F895}"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EE6CE-A649-4A1E-BFEF-700DFF6EBE02}" type="slidenum">
              <a:rPr lang="en-US" smtClean="0"/>
              <a:t>‹#›</a:t>
            </a:fld>
            <a:endParaRPr lang="en-US"/>
          </a:p>
        </p:txBody>
      </p:sp>
    </p:spTree>
    <p:extLst>
      <p:ext uri="{BB962C8B-B14F-4D97-AF65-F5344CB8AC3E}">
        <p14:creationId xmlns:p14="http://schemas.microsoft.com/office/powerpoint/2010/main" val="453939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B5D982-5308-42C8-89F6-55546395F895}"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EE6CE-A649-4A1E-BFEF-700DFF6EBE02}" type="slidenum">
              <a:rPr lang="en-US" smtClean="0"/>
              <a:t>‹#›</a:t>
            </a:fld>
            <a:endParaRPr lang="en-US"/>
          </a:p>
        </p:txBody>
      </p:sp>
    </p:spTree>
    <p:extLst>
      <p:ext uri="{BB962C8B-B14F-4D97-AF65-F5344CB8AC3E}">
        <p14:creationId xmlns:p14="http://schemas.microsoft.com/office/powerpoint/2010/main" val="889249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B5D982-5308-42C8-89F6-55546395F895}"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EE6CE-A649-4A1E-BFEF-700DFF6EBE02}" type="slidenum">
              <a:rPr lang="en-US" smtClean="0"/>
              <a:t>‹#›</a:t>
            </a:fld>
            <a:endParaRPr lang="en-US"/>
          </a:p>
        </p:txBody>
      </p:sp>
    </p:spTree>
    <p:extLst>
      <p:ext uri="{BB962C8B-B14F-4D97-AF65-F5344CB8AC3E}">
        <p14:creationId xmlns:p14="http://schemas.microsoft.com/office/powerpoint/2010/main" val="203648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B5D982-5308-42C8-89F6-55546395F895}"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EE6CE-A649-4A1E-BFEF-700DFF6EBE02}" type="slidenum">
              <a:rPr lang="en-US" smtClean="0"/>
              <a:t>‹#›</a:t>
            </a:fld>
            <a:endParaRPr lang="en-US"/>
          </a:p>
        </p:txBody>
      </p:sp>
    </p:spTree>
    <p:extLst>
      <p:ext uri="{BB962C8B-B14F-4D97-AF65-F5344CB8AC3E}">
        <p14:creationId xmlns:p14="http://schemas.microsoft.com/office/powerpoint/2010/main" val="220620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B5D982-5308-42C8-89F6-55546395F895}"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EE6CE-A649-4A1E-BFEF-700DFF6EBE02}" type="slidenum">
              <a:rPr lang="en-US" smtClean="0"/>
              <a:t>‹#›</a:t>
            </a:fld>
            <a:endParaRPr lang="en-US"/>
          </a:p>
        </p:txBody>
      </p:sp>
    </p:spTree>
    <p:extLst>
      <p:ext uri="{BB962C8B-B14F-4D97-AF65-F5344CB8AC3E}">
        <p14:creationId xmlns:p14="http://schemas.microsoft.com/office/powerpoint/2010/main" val="194544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B5D982-5308-42C8-89F6-55546395F895}"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EE6CE-A649-4A1E-BFEF-700DFF6EBE02}" type="slidenum">
              <a:rPr lang="en-US" smtClean="0"/>
              <a:t>‹#›</a:t>
            </a:fld>
            <a:endParaRPr lang="en-US"/>
          </a:p>
        </p:txBody>
      </p:sp>
    </p:spTree>
    <p:extLst>
      <p:ext uri="{BB962C8B-B14F-4D97-AF65-F5344CB8AC3E}">
        <p14:creationId xmlns:p14="http://schemas.microsoft.com/office/powerpoint/2010/main" val="4158127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4B5D982-5308-42C8-89F6-55546395F895}"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0EE6CE-A649-4A1E-BFEF-700DFF6EBE02}" type="slidenum">
              <a:rPr lang="en-US" smtClean="0"/>
              <a:t>‹#›</a:t>
            </a:fld>
            <a:endParaRPr lang="en-US"/>
          </a:p>
        </p:txBody>
      </p:sp>
    </p:spTree>
    <p:extLst>
      <p:ext uri="{BB962C8B-B14F-4D97-AF65-F5344CB8AC3E}">
        <p14:creationId xmlns:p14="http://schemas.microsoft.com/office/powerpoint/2010/main" val="5765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B5D982-5308-42C8-89F6-55546395F895}"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0EE6CE-A649-4A1E-BFEF-700DFF6EBE02}" type="slidenum">
              <a:rPr lang="en-US" smtClean="0"/>
              <a:t>‹#›</a:t>
            </a:fld>
            <a:endParaRPr lang="en-US"/>
          </a:p>
        </p:txBody>
      </p:sp>
    </p:spTree>
    <p:extLst>
      <p:ext uri="{BB962C8B-B14F-4D97-AF65-F5344CB8AC3E}">
        <p14:creationId xmlns:p14="http://schemas.microsoft.com/office/powerpoint/2010/main" val="144391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5D982-5308-42C8-89F6-55546395F895}"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0EE6CE-A649-4A1E-BFEF-700DFF6EBE02}" type="slidenum">
              <a:rPr lang="en-US" smtClean="0"/>
              <a:t>‹#›</a:t>
            </a:fld>
            <a:endParaRPr lang="en-US"/>
          </a:p>
        </p:txBody>
      </p:sp>
    </p:spTree>
    <p:extLst>
      <p:ext uri="{BB962C8B-B14F-4D97-AF65-F5344CB8AC3E}">
        <p14:creationId xmlns:p14="http://schemas.microsoft.com/office/powerpoint/2010/main" val="1285331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B5D982-5308-42C8-89F6-55546395F895}"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EE6CE-A649-4A1E-BFEF-700DFF6EBE02}" type="slidenum">
              <a:rPr lang="en-US" smtClean="0"/>
              <a:t>‹#›</a:t>
            </a:fld>
            <a:endParaRPr lang="en-US"/>
          </a:p>
        </p:txBody>
      </p:sp>
    </p:spTree>
    <p:extLst>
      <p:ext uri="{BB962C8B-B14F-4D97-AF65-F5344CB8AC3E}">
        <p14:creationId xmlns:p14="http://schemas.microsoft.com/office/powerpoint/2010/main" val="60330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B5D982-5308-42C8-89F6-55546395F895}"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EE6CE-A649-4A1E-BFEF-700DFF6EBE02}" type="slidenum">
              <a:rPr lang="en-US" smtClean="0"/>
              <a:t>‹#›</a:t>
            </a:fld>
            <a:endParaRPr lang="en-US"/>
          </a:p>
        </p:txBody>
      </p:sp>
    </p:spTree>
    <p:extLst>
      <p:ext uri="{BB962C8B-B14F-4D97-AF65-F5344CB8AC3E}">
        <p14:creationId xmlns:p14="http://schemas.microsoft.com/office/powerpoint/2010/main" val="176817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5D982-5308-42C8-89F6-55546395F895}" type="datetimeFigureOut">
              <a:rPr lang="en-US" smtClean="0"/>
              <a:t>4/12/2018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EE6CE-A649-4A1E-BFEF-700DFF6EBE02}" type="slidenum">
              <a:rPr lang="en-US" smtClean="0"/>
              <a:t>‹#›</a:t>
            </a:fld>
            <a:endParaRPr lang="en-US"/>
          </a:p>
        </p:txBody>
      </p:sp>
    </p:spTree>
    <p:extLst>
      <p:ext uri="{BB962C8B-B14F-4D97-AF65-F5344CB8AC3E}">
        <p14:creationId xmlns:p14="http://schemas.microsoft.com/office/powerpoint/2010/main" val="580352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Brandie.Freeman@Bartow.k12.ga.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indianapublicmedia.org/amomentofscience/full-glas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tiff"/><Relationship Id="rId5" Type="http://schemas.openxmlformats.org/officeDocument/2006/relationships/hyperlink" Target="ww.youtube.com/watch?v=JW024hpjjBQ" TargetMode="External"/><Relationship Id="rId4" Type="http://schemas.openxmlformats.org/officeDocument/2006/relationships/hyperlink" Target="http://www.bozemanscience.com/ap-chem-001-molecules-element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tudy.com/academy/lesson/calculating-percent-composition-and-determining-empirical-formulas.html" TargetMode="External"/><Relationship Id="rId7"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tiff"/><Relationship Id="rId5" Type="http://schemas.openxmlformats.org/officeDocument/2006/relationships/hyperlink" Target="ww.youtube.com/watch?v=JW024hpjjBQ" TargetMode="External"/><Relationship Id="rId4" Type="http://schemas.openxmlformats.org/officeDocument/2006/relationships/hyperlink" Target="http://www.bozemanscience.com/ap-chem-002-chemical-analysi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hyperlink" Target="ww.youtube.com/watch?v=JW024hpjjBQ" TargetMode="External"/><Relationship Id="rId5" Type="http://schemas.openxmlformats.org/officeDocument/2006/relationships/hyperlink" Target="https://www.youtube.com/watch?v=fcTfNhJCkog" TargetMode="External"/><Relationship Id="rId4" Type="http://schemas.openxmlformats.org/officeDocument/2006/relationships/hyperlink" Target="https://careychemblock2group5.wordpress.com/2013/03/15/empirical-formula-lab/"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mrkubuske.com/2012/10/" TargetMode="External"/><Relationship Id="rId7" Type="http://schemas.openxmlformats.org/officeDocument/2006/relationships/image" Target="../media/image8.tif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tiff"/><Relationship Id="rId5" Type="http://schemas.openxmlformats.org/officeDocument/2006/relationships/hyperlink" Target="ww.youtube.com/watch?v=JW024hpjjBQ" TargetMode="External"/><Relationship Id="rId4" Type="http://schemas.openxmlformats.org/officeDocument/2006/relationships/hyperlink" Target="http://www.bozemanscience.com/ap-chem-003-the-mo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0429" y="4678791"/>
            <a:ext cx="4506111" cy="2367666"/>
          </a:xfrm>
        </p:spPr>
        <p:txBody>
          <a:bodyPr>
            <a:noAutofit/>
          </a:bodyPr>
          <a:lstStyle/>
          <a:p>
            <a:pPr algn="r"/>
            <a:r>
              <a:rPr lang="en-US" sz="5000" dirty="0" smtClean="0"/>
              <a:t>AP Chemistry</a:t>
            </a:r>
            <a:br>
              <a:rPr lang="en-US" sz="5000" dirty="0" smtClean="0"/>
            </a:br>
            <a:r>
              <a:rPr lang="en-US" sz="5000" dirty="0" smtClean="0"/>
              <a:t>Exam Review</a:t>
            </a:r>
            <a:r>
              <a:rPr lang="en-US" sz="5000" b="1" dirty="0" smtClean="0"/>
              <a:t/>
            </a:r>
            <a:br>
              <a:rPr lang="en-US" sz="5000" b="1" dirty="0" smtClean="0"/>
            </a:br>
            <a:endParaRPr lang="en-US" sz="5000" b="1"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1667" l="862" r="98621"/>
                    </a14:imgEffect>
                    <a14:imgEffect>
                      <a14:saturation sat="200000"/>
                    </a14:imgEffect>
                  </a14:imgLayer>
                </a14:imgProps>
              </a:ext>
            </a:extLst>
          </a:blip>
          <a:stretch>
            <a:fillRect/>
          </a:stretch>
        </p:blipFill>
        <p:spPr>
          <a:xfrm rot="19767677">
            <a:off x="331703" y="1337544"/>
            <a:ext cx="6723463" cy="4173184"/>
          </a:xfrm>
          <a:prstGeom prst="rect">
            <a:avLst/>
          </a:prstGeom>
        </p:spPr>
      </p:pic>
    </p:spTree>
    <p:extLst>
      <p:ext uri="{BB962C8B-B14F-4D97-AF65-F5344CB8AC3E}">
        <p14:creationId xmlns:p14="http://schemas.microsoft.com/office/powerpoint/2010/main" val="260074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98176"/>
            <a:ext cx="7556313" cy="483572"/>
          </a:xfrm>
        </p:spPr>
        <p:txBody>
          <a:bodyPr>
            <a:normAutofit fontScale="90000"/>
          </a:bodyPr>
          <a:lstStyle/>
          <a:p>
            <a:r>
              <a:rPr lang="en-US" dirty="0" smtClean="0"/>
              <a:t>Project Contributors</a:t>
            </a:r>
            <a:endParaRPr lang="en-US" dirty="0"/>
          </a:p>
        </p:txBody>
      </p:sp>
      <p:graphicFrame>
        <p:nvGraphicFramePr>
          <p:cNvPr id="6" name="Content Placeholder 5"/>
          <p:cNvGraphicFramePr>
            <a:graphicFrameLocks noGrp="1"/>
          </p:cNvGraphicFramePr>
          <p:nvPr>
            <p:ph idx="1"/>
            <p:extLst/>
          </p:nvPr>
        </p:nvGraphicFramePr>
        <p:xfrm>
          <a:off x="230819" y="808038"/>
          <a:ext cx="7824156" cy="2494280"/>
        </p:xfrm>
        <a:graphic>
          <a:graphicData uri="http://schemas.openxmlformats.org/drawingml/2006/table">
            <a:tbl>
              <a:tblPr firstRow="1" bandRow="1">
                <a:tableStyleId>{5C22544A-7EE6-4342-B048-85BDC9FD1C3A}</a:tableStyleId>
              </a:tblPr>
              <a:tblGrid>
                <a:gridCol w="2608052"/>
                <a:gridCol w="2608052"/>
                <a:gridCol w="2608052"/>
              </a:tblGrid>
              <a:tr h="370840">
                <a:tc>
                  <a:txBody>
                    <a:bodyPr/>
                    <a:lstStyle/>
                    <a:p>
                      <a:r>
                        <a:rPr lang="en-US" dirty="0" smtClean="0"/>
                        <a:t>Big</a:t>
                      </a:r>
                      <a:r>
                        <a:rPr lang="en-US" baseline="0" dirty="0" smtClean="0"/>
                        <a:t> Idea 1</a:t>
                      </a:r>
                      <a:endParaRPr lang="en-US" dirty="0"/>
                    </a:p>
                  </a:txBody>
                  <a:tcPr/>
                </a:tc>
                <a:tc>
                  <a:txBody>
                    <a:bodyPr/>
                    <a:lstStyle/>
                    <a:p>
                      <a:r>
                        <a:rPr lang="en-US" dirty="0" smtClean="0"/>
                        <a:t>Big</a:t>
                      </a:r>
                      <a:r>
                        <a:rPr lang="en-US" baseline="0" dirty="0" smtClean="0"/>
                        <a:t> Idea 2</a:t>
                      </a:r>
                      <a:endParaRPr lang="en-US" dirty="0"/>
                    </a:p>
                  </a:txBody>
                  <a:tcPr/>
                </a:tc>
                <a:tc>
                  <a:txBody>
                    <a:bodyPr/>
                    <a:lstStyle/>
                    <a:p>
                      <a:r>
                        <a:rPr lang="en-US" dirty="0" smtClean="0"/>
                        <a:t>Big Idea 3 </a:t>
                      </a:r>
                      <a:endParaRPr lang="en-US" dirty="0"/>
                    </a:p>
                  </a:txBody>
                  <a:tcPr/>
                </a:tc>
              </a:tr>
              <a:tr h="370840">
                <a:tc>
                  <a:txBody>
                    <a:bodyPr/>
                    <a:lstStyle/>
                    <a:p>
                      <a:r>
                        <a:rPr lang="en-US" sz="1800" b="0" i="0" u="none" strike="noStrike" kern="1200" dirty="0" smtClean="0">
                          <a:solidFill>
                            <a:schemeClr val="dk1"/>
                          </a:solidFill>
                          <a:effectLst/>
                          <a:latin typeface="+mn-lt"/>
                          <a:ea typeface="+mn-ea"/>
                          <a:cs typeface="+mn-cs"/>
                        </a:rPr>
                        <a:t>Kristie </a:t>
                      </a:r>
                      <a:r>
                        <a:rPr lang="en-US" sz="1800" b="0" i="0" u="none" strike="noStrike" kern="1200" dirty="0" err="1" smtClean="0">
                          <a:solidFill>
                            <a:schemeClr val="dk1"/>
                          </a:solidFill>
                          <a:effectLst/>
                          <a:latin typeface="+mn-lt"/>
                          <a:ea typeface="+mn-ea"/>
                          <a:cs typeface="+mn-cs"/>
                        </a:rPr>
                        <a:t>Chiscano</a:t>
                      </a:r>
                      <a:r>
                        <a:rPr lang="en-US" sz="1800" b="0" i="0" u="none" strike="noStrike" kern="1200" dirty="0" smtClean="0">
                          <a:solidFill>
                            <a:schemeClr val="dk1"/>
                          </a:solidFill>
                          <a:effectLst/>
                          <a:latin typeface="+mn-lt"/>
                          <a:ea typeface="+mn-ea"/>
                          <a:cs typeface="+mn-cs"/>
                        </a:rPr>
                        <a:t>, MD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kern="1200" dirty="0" smtClean="0">
                          <a:solidFill>
                            <a:schemeClr val="dk1"/>
                          </a:solidFill>
                          <a:effectLst/>
                          <a:latin typeface="+mn-lt"/>
                          <a:ea typeface="+mn-ea"/>
                          <a:cs typeface="+mn-cs"/>
                        </a:rPr>
                        <a:t>Thomas </a:t>
                      </a:r>
                      <a:r>
                        <a:rPr lang="en-US" sz="1800" b="0" i="0" u="none" strike="noStrike" kern="1200" dirty="0" err="1" smtClean="0">
                          <a:solidFill>
                            <a:schemeClr val="dk1"/>
                          </a:solidFill>
                          <a:effectLst/>
                          <a:latin typeface="+mn-lt"/>
                          <a:ea typeface="+mn-ea"/>
                          <a:cs typeface="+mn-cs"/>
                        </a:rPr>
                        <a:t>Comey</a:t>
                      </a:r>
                      <a:r>
                        <a:rPr lang="en-US" sz="1800" b="0" i="0" u="none" strike="noStrike" kern="1200" dirty="0" smtClean="0">
                          <a:solidFill>
                            <a:schemeClr val="dk1"/>
                          </a:solidFill>
                          <a:effectLst/>
                          <a:latin typeface="+mn-lt"/>
                          <a:ea typeface="+mn-ea"/>
                          <a:cs typeface="+mn-cs"/>
                        </a:rPr>
                        <a:t>, MA</a:t>
                      </a:r>
                      <a:endParaRPr lang="en-US" dirty="0" smtClean="0"/>
                    </a:p>
                  </a:txBody>
                  <a:tcPr/>
                </a:tc>
                <a:tc>
                  <a:txBody>
                    <a:bodyPr/>
                    <a:lstStyle/>
                    <a:p>
                      <a:r>
                        <a:rPr lang="en-US" sz="1800" b="0" i="0" u="none" strike="noStrike" kern="1200" dirty="0" smtClean="0">
                          <a:solidFill>
                            <a:schemeClr val="dk1"/>
                          </a:solidFill>
                          <a:effectLst/>
                          <a:latin typeface="+mn-lt"/>
                          <a:ea typeface="+mn-ea"/>
                          <a:cs typeface="+mn-cs"/>
                        </a:rPr>
                        <a:t>Tom </a:t>
                      </a:r>
                      <a:r>
                        <a:rPr lang="en-US" sz="1800" b="0" i="0" u="none" strike="noStrike" kern="1200" dirty="0" err="1" smtClean="0">
                          <a:solidFill>
                            <a:schemeClr val="dk1"/>
                          </a:solidFill>
                          <a:effectLst/>
                          <a:latin typeface="+mn-lt"/>
                          <a:ea typeface="+mn-ea"/>
                          <a:cs typeface="+mn-cs"/>
                        </a:rPr>
                        <a:t>Michocki</a:t>
                      </a:r>
                      <a:r>
                        <a:rPr lang="en-US" sz="1800" b="0" i="0" u="none" strike="noStrike" kern="1200" dirty="0" smtClean="0">
                          <a:solidFill>
                            <a:schemeClr val="dk1"/>
                          </a:solidFill>
                          <a:effectLst/>
                          <a:latin typeface="+mn-lt"/>
                          <a:ea typeface="+mn-ea"/>
                          <a:cs typeface="+mn-cs"/>
                        </a:rPr>
                        <a:t>, MEd</a:t>
                      </a:r>
                      <a:endParaRPr lang="en-US" dirty="0"/>
                    </a:p>
                  </a:txBody>
                  <a:tcPr/>
                </a:tc>
              </a:tr>
              <a:tr h="370840">
                <a:tc>
                  <a:txBody>
                    <a:bodyPr/>
                    <a:lstStyle/>
                    <a:p>
                      <a:r>
                        <a:rPr lang="en-US" sz="1800" b="0" i="0" u="none" strike="noStrike" kern="1200" dirty="0" smtClean="0">
                          <a:solidFill>
                            <a:schemeClr val="dk1"/>
                          </a:solidFill>
                          <a:effectLst/>
                          <a:latin typeface="+mn-lt"/>
                          <a:ea typeface="+mn-ea"/>
                          <a:cs typeface="+mn-cs"/>
                        </a:rPr>
                        <a:t>Orla Thomas, MEd</a:t>
                      </a:r>
                      <a:endParaRPr lang="en-US" dirty="0"/>
                    </a:p>
                  </a:txBody>
                  <a:tcPr/>
                </a:tc>
                <a:tc>
                  <a:txBody>
                    <a:bodyPr/>
                    <a:lstStyle/>
                    <a:p>
                      <a:r>
                        <a:rPr lang="en-US" dirty="0" smtClean="0"/>
                        <a:t>Brandie Freeman*, </a:t>
                      </a:r>
                      <a:r>
                        <a:rPr lang="en-US" dirty="0" err="1" smtClean="0"/>
                        <a:t>EdS</a:t>
                      </a:r>
                      <a:endParaRPr lang="en-US" dirty="0"/>
                    </a:p>
                  </a:txBody>
                  <a:tcPr/>
                </a:tc>
                <a:tc>
                  <a:txBody>
                    <a:bodyPr/>
                    <a:lstStyle/>
                    <a:p>
                      <a:r>
                        <a:rPr lang="en-US" sz="1800" b="0" i="0" u="none" strike="noStrike" kern="1200" dirty="0" smtClean="0">
                          <a:solidFill>
                            <a:schemeClr val="dk1"/>
                          </a:solidFill>
                          <a:effectLst/>
                          <a:latin typeface="+mn-lt"/>
                          <a:ea typeface="+mn-ea"/>
                          <a:cs typeface="+mn-cs"/>
                        </a:rPr>
                        <a:t>Suzanne Adams, MEd</a:t>
                      </a:r>
                      <a:endParaRPr lang="en-US" dirty="0"/>
                    </a:p>
                  </a:txBody>
                  <a:tcPr/>
                </a:tc>
              </a:tr>
              <a:tr h="370840">
                <a:tc>
                  <a:txBody>
                    <a:bodyPr/>
                    <a:lstStyle/>
                    <a:p>
                      <a:r>
                        <a:rPr lang="en-US" sz="1800" b="0" i="0" u="none" strike="noStrike" kern="1200" dirty="0" smtClean="0">
                          <a:solidFill>
                            <a:schemeClr val="dk1"/>
                          </a:solidFill>
                          <a:effectLst/>
                          <a:latin typeface="+mn-lt"/>
                          <a:ea typeface="+mn-ea"/>
                          <a:cs typeface="+mn-cs"/>
                        </a:rPr>
                        <a:t>Louis </a:t>
                      </a:r>
                      <a:r>
                        <a:rPr lang="en-US" sz="1800" b="0" i="0" u="none" strike="noStrike" kern="1200" dirty="0" err="1" smtClean="0">
                          <a:solidFill>
                            <a:schemeClr val="dk1"/>
                          </a:solidFill>
                          <a:effectLst/>
                          <a:latin typeface="+mn-lt"/>
                          <a:ea typeface="+mn-ea"/>
                          <a:cs typeface="+mn-cs"/>
                        </a:rPr>
                        <a:t>Casagrande</a:t>
                      </a:r>
                      <a:r>
                        <a:rPr lang="en-US" sz="1800" b="0" i="0" u="none" strike="noStrike" kern="1200" dirty="0" smtClean="0">
                          <a:solidFill>
                            <a:schemeClr val="dk1"/>
                          </a:solidFill>
                          <a:effectLst/>
                          <a:latin typeface="+mn-lt"/>
                          <a:ea typeface="+mn-ea"/>
                          <a:cs typeface="+mn-cs"/>
                        </a:rPr>
                        <a:t>, PhD</a:t>
                      </a:r>
                      <a:endParaRPr lang="en-US" dirty="0"/>
                    </a:p>
                  </a:txBody>
                  <a:tcPr/>
                </a:tc>
                <a:tc>
                  <a:txBody>
                    <a:bodyPr/>
                    <a:lstStyle/>
                    <a:p>
                      <a:r>
                        <a:rPr lang="en-US" sz="1800" b="0" i="0" u="none" strike="noStrike" kern="1200" dirty="0" smtClean="0">
                          <a:solidFill>
                            <a:schemeClr val="dk1"/>
                          </a:solidFill>
                          <a:effectLst/>
                          <a:latin typeface="+mn-lt"/>
                          <a:ea typeface="+mn-ea"/>
                          <a:cs typeface="+mn-cs"/>
                        </a:rPr>
                        <a:t>Ronald Brandt, PhD </a:t>
                      </a:r>
                      <a:endParaRPr lang="en-US" dirty="0"/>
                    </a:p>
                  </a:txBody>
                  <a:tcPr/>
                </a:tc>
                <a:tc>
                  <a:txBody>
                    <a:bodyPr/>
                    <a:lstStyle/>
                    <a:p>
                      <a:r>
                        <a:rPr lang="en-US" sz="1800" b="0" i="0" u="none" strike="noStrike" kern="1200" dirty="0" smtClean="0">
                          <a:solidFill>
                            <a:schemeClr val="dk1"/>
                          </a:solidFill>
                          <a:effectLst/>
                          <a:latin typeface="+mn-lt"/>
                          <a:ea typeface="+mn-ea"/>
                          <a:cs typeface="+mn-cs"/>
                        </a:rPr>
                        <a:t>Ali </a:t>
                      </a:r>
                      <a:r>
                        <a:rPr lang="en-US" sz="1800" b="0" i="0" u="none" strike="noStrike" kern="1200" dirty="0" err="1" smtClean="0">
                          <a:solidFill>
                            <a:schemeClr val="dk1"/>
                          </a:solidFill>
                          <a:effectLst/>
                          <a:latin typeface="+mn-lt"/>
                          <a:ea typeface="+mn-ea"/>
                          <a:cs typeface="+mn-cs"/>
                        </a:rPr>
                        <a:t>McDillon</a:t>
                      </a:r>
                      <a:r>
                        <a:rPr lang="en-US" sz="1800" b="0" i="0" u="none" strike="noStrike" kern="1200" dirty="0" smtClean="0">
                          <a:solidFill>
                            <a:schemeClr val="dk1"/>
                          </a:solidFill>
                          <a:effectLst/>
                          <a:latin typeface="+mn-lt"/>
                          <a:ea typeface="+mn-ea"/>
                          <a:cs typeface="+mn-cs"/>
                        </a:rPr>
                        <a:t>, MEd</a:t>
                      </a:r>
                      <a:endParaRPr lang="en-US" dirty="0"/>
                    </a:p>
                  </a:txBody>
                  <a:tcPr/>
                </a:tc>
              </a:tr>
              <a:tr h="370840">
                <a:tc>
                  <a:txBody>
                    <a:bodyPr/>
                    <a:lstStyle/>
                    <a:p>
                      <a:r>
                        <a:rPr lang="en-US" sz="1800" b="0" i="0" u="none" strike="noStrike" kern="1200" dirty="0" smtClean="0">
                          <a:solidFill>
                            <a:schemeClr val="dk1"/>
                          </a:solidFill>
                          <a:effectLst/>
                          <a:latin typeface="+mn-lt"/>
                          <a:ea typeface="+mn-ea"/>
                          <a:cs typeface="+mn-cs"/>
                        </a:rPr>
                        <a:t>Anne Marie Norman, MAT</a:t>
                      </a:r>
                      <a:r>
                        <a:rPr lang="en-US" sz="1800" b="0" i="0" u="none" strike="noStrike" kern="1200" baseline="0" dirty="0" smtClean="0">
                          <a:solidFill>
                            <a:schemeClr val="dk1"/>
                          </a:solidFill>
                          <a:effectLst/>
                          <a:latin typeface="+mn-lt"/>
                          <a:ea typeface="+mn-ea"/>
                          <a:cs typeface="+mn-cs"/>
                        </a:rPr>
                        <a:t> </a:t>
                      </a:r>
                      <a:endParaRPr lang="en-US" dirty="0"/>
                    </a:p>
                  </a:txBody>
                  <a:tcPr/>
                </a:tc>
                <a:tc>
                  <a:txBody>
                    <a:bodyPr/>
                    <a:lstStyle/>
                    <a:p>
                      <a:r>
                        <a:rPr lang="en-US" sz="1800" b="0" i="0" u="none" strike="noStrike" kern="1200" dirty="0" smtClean="0">
                          <a:solidFill>
                            <a:schemeClr val="dk1"/>
                          </a:solidFill>
                          <a:effectLst/>
                          <a:latin typeface="+mn-lt"/>
                          <a:ea typeface="+mn-ea"/>
                          <a:cs typeface="+mn-cs"/>
                        </a:rPr>
                        <a:t>Michelle Winesett, MEd</a:t>
                      </a:r>
                      <a:endParaRPr lang="en-US" dirty="0"/>
                    </a:p>
                  </a:txBody>
                  <a:tcPr/>
                </a:tc>
                <a:tc>
                  <a:txBody>
                    <a:bodyPr/>
                    <a:lstStyle/>
                    <a:p>
                      <a:r>
                        <a:rPr lang="en-US" sz="1800" b="0" i="0" u="none" strike="noStrike" kern="1200" dirty="0" smtClean="0">
                          <a:solidFill>
                            <a:schemeClr val="dk1"/>
                          </a:solidFill>
                          <a:effectLst/>
                          <a:latin typeface="+mn-lt"/>
                          <a:ea typeface="+mn-ea"/>
                          <a:cs typeface="+mn-cs"/>
                        </a:rPr>
                        <a:t>Christina Cummings MEd</a:t>
                      </a:r>
                      <a:endParaRPr lang="en-US" dirty="0"/>
                    </a:p>
                  </a:txBody>
                  <a:tcPr/>
                </a:tc>
              </a:tr>
              <a:tr h="370840">
                <a:tc>
                  <a:txBody>
                    <a:bodyPr/>
                    <a:lstStyle/>
                    <a:p>
                      <a:endParaRPr lang="en-US" dirty="0"/>
                    </a:p>
                  </a:txBody>
                  <a:tcPr/>
                </a:tc>
                <a:tc>
                  <a:txBody>
                    <a:bodyPr/>
                    <a:lstStyle/>
                    <a:p>
                      <a:endParaRPr lang="en-US"/>
                    </a:p>
                  </a:txBody>
                  <a:tcPr/>
                </a:tc>
                <a:tc>
                  <a:txBody>
                    <a:bodyPr/>
                    <a:lstStyle/>
                    <a:p>
                      <a:r>
                        <a:rPr lang="en-US" sz="1800" b="0" i="0" u="none" strike="noStrike" kern="1200" dirty="0" smtClean="0">
                          <a:solidFill>
                            <a:schemeClr val="dk1"/>
                          </a:solidFill>
                          <a:effectLst/>
                          <a:latin typeface="+mn-lt"/>
                          <a:ea typeface="+mn-ea"/>
                          <a:cs typeface="+mn-cs"/>
                        </a:rPr>
                        <a:t>Tricia Miller, MS</a:t>
                      </a:r>
                      <a:endParaRPr lang="en-US" dirty="0"/>
                    </a:p>
                  </a:txBody>
                  <a:tcPr/>
                </a:tc>
              </a:tr>
            </a:tbl>
          </a:graphicData>
        </a:graphic>
      </p:graphicFrame>
      <p:graphicFrame>
        <p:nvGraphicFramePr>
          <p:cNvPr id="7" name="Content Placeholder 5"/>
          <p:cNvGraphicFramePr>
            <a:graphicFrameLocks/>
          </p:cNvGraphicFramePr>
          <p:nvPr>
            <p:extLst/>
          </p:nvPr>
        </p:nvGraphicFramePr>
        <p:xfrm>
          <a:off x="230820" y="3514212"/>
          <a:ext cx="7824156" cy="2225040"/>
        </p:xfrm>
        <a:graphic>
          <a:graphicData uri="http://schemas.openxmlformats.org/drawingml/2006/table">
            <a:tbl>
              <a:tblPr firstRow="1" bandRow="1">
                <a:tableStyleId>{5C22544A-7EE6-4342-B048-85BDC9FD1C3A}</a:tableStyleId>
              </a:tblPr>
              <a:tblGrid>
                <a:gridCol w="2608052"/>
                <a:gridCol w="2608052"/>
                <a:gridCol w="2608052"/>
              </a:tblGrid>
              <a:tr h="370840">
                <a:tc>
                  <a:txBody>
                    <a:bodyPr/>
                    <a:lstStyle/>
                    <a:p>
                      <a:r>
                        <a:rPr lang="en-US" dirty="0" smtClean="0"/>
                        <a:t>Big</a:t>
                      </a:r>
                      <a:r>
                        <a:rPr lang="en-US" baseline="0" dirty="0" smtClean="0"/>
                        <a:t> Idea 4</a:t>
                      </a:r>
                      <a:endParaRPr lang="en-US" dirty="0"/>
                    </a:p>
                  </a:txBody>
                  <a:tcPr/>
                </a:tc>
                <a:tc>
                  <a:txBody>
                    <a:bodyPr/>
                    <a:lstStyle/>
                    <a:p>
                      <a:r>
                        <a:rPr lang="en-US" dirty="0" smtClean="0"/>
                        <a:t>Big</a:t>
                      </a:r>
                      <a:r>
                        <a:rPr lang="en-US" baseline="0" dirty="0" smtClean="0"/>
                        <a:t> Idea 5</a:t>
                      </a:r>
                      <a:endParaRPr lang="en-US" dirty="0"/>
                    </a:p>
                  </a:txBody>
                  <a:tcPr/>
                </a:tc>
                <a:tc>
                  <a:txBody>
                    <a:bodyPr/>
                    <a:lstStyle/>
                    <a:p>
                      <a:r>
                        <a:rPr lang="en-US" dirty="0" smtClean="0"/>
                        <a:t>Big Idea 6 </a:t>
                      </a:r>
                      <a:endParaRPr lang="en-US" dirty="0"/>
                    </a:p>
                  </a:txBody>
                  <a:tcPr/>
                </a:tc>
              </a:tr>
              <a:tr h="370840">
                <a:tc>
                  <a:txBody>
                    <a:bodyPr/>
                    <a:lstStyle/>
                    <a:p>
                      <a:r>
                        <a:rPr lang="en-US" sz="1800" b="0" i="0" u="none" strike="noStrike" kern="1200" dirty="0" smtClean="0">
                          <a:solidFill>
                            <a:schemeClr val="dk1"/>
                          </a:solidFill>
                          <a:effectLst/>
                          <a:latin typeface="+mn-lt"/>
                          <a:ea typeface="+mn-ea"/>
                          <a:cs typeface="+mn-cs"/>
                        </a:rPr>
                        <a:t>Kaleb Underwood, BA</a:t>
                      </a:r>
                      <a:endParaRPr lang="en-US" dirty="0"/>
                    </a:p>
                  </a:txBody>
                  <a:tcPr/>
                </a:tc>
                <a:tc>
                  <a:txBody>
                    <a:bodyPr/>
                    <a:lstStyle/>
                    <a:p>
                      <a:r>
                        <a:rPr lang="en-US" sz="1800" b="0" i="0" u="none" strike="noStrike" kern="1200" dirty="0" smtClean="0">
                          <a:solidFill>
                            <a:schemeClr val="dk1"/>
                          </a:solidFill>
                          <a:effectLst/>
                          <a:latin typeface="+mn-lt"/>
                          <a:ea typeface="+mn-ea"/>
                          <a:cs typeface="+mn-cs"/>
                        </a:rPr>
                        <a:t>Christine Taylor, MEd</a:t>
                      </a:r>
                      <a:endParaRPr lang="en-US" dirty="0"/>
                    </a:p>
                  </a:txBody>
                  <a:tcPr/>
                </a:tc>
                <a:tc>
                  <a:txBody>
                    <a:bodyPr/>
                    <a:lstStyle/>
                    <a:p>
                      <a:r>
                        <a:rPr lang="en-US" sz="1800" b="0" i="0" u="none" strike="noStrike" kern="1200" dirty="0" smtClean="0">
                          <a:solidFill>
                            <a:schemeClr val="dk1"/>
                          </a:solidFill>
                          <a:effectLst/>
                          <a:latin typeface="+mn-lt"/>
                          <a:ea typeface="+mn-ea"/>
                          <a:cs typeface="+mn-cs"/>
                        </a:rPr>
                        <a:t>Kate </a:t>
                      </a:r>
                      <a:r>
                        <a:rPr lang="en-US" sz="1800" b="0" i="0" u="none" strike="noStrike" kern="1200" dirty="0" err="1" smtClean="0">
                          <a:solidFill>
                            <a:schemeClr val="dk1"/>
                          </a:solidFill>
                          <a:effectLst/>
                          <a:latin typeface="+mn-lt"/>
                          <a:ea typeface="+mn-ea"/>
                          <a:cs typeface="+mn-cs"/>
                        </a:rPr>
                        <a:t>Smola</a:t>
                      </a:r>
                      <a:r>
                        <a:rPr lang="en-US" sz="1800" b="0" i="0" u="none" strike="noStrike" kern="1200" dirty="0" smtClean="0">
                          <a:solidFill>
                            <a:schemeClr val="dk1"/>
                          </a:solidFill>
                          <a:effectLst/>
                          <a:latin typeface="+mn-lt"/>
                          <a:ea typeface="+mn-ea"/>
                          <a:cs typeface="+mn-cs"/>
                        </a:rPr>
                        <a:t>, MEd</a:t>
                      </a:r>
                      <a:endParaRPr lang="en-US" dirty="0"/>
                    </a:p>
                  </a:txBody>
                  <a:tcPr/>
                </a:tc>
              </a:tr>
              <a:tr h="370840">
                <a:tc>
                  <a:txBody>
                    <a:bodyPr/>
                    <a:lstStyle/>
                    <a:p>
                      <a:r>
                        <a:rPr lang="en-US" sz="1800" b="0" i="0" u="none" strike="noStrike" kern="1200" dirty="0" smtClean="0">
                          <a:solidFill>
                            <a:schemeClr val="dk1"/>
                          </a:solidFill>
                          <a:effectLst/>
                          <a:latin typeface="+mn-lt"/>
                          <a:ea typeface="+mn-ea"/>
                          <a:cs typeface="+mn-cs"/>
                        </a:rPr>
                        <a:t>Brian Stagg,  MCLFS</a:t>
                      </a:r>
                      <a:endParaRPr lang="en-US" dirty="0"/>
                    </a:p>
                  </a:txBody>
                  <a:tcPr/>
                </a:tc>
                <a:tc>
                  <a:txBody>
                    <a:bodyPr/>
                    <a:lstStyle/>
                    <a:p>
                      <a:r>
                        <a:rPr lang="en-US" sz="1800" b="0" i="0" u="none" strike="noStrike" kern="1200" dirty="0" smtClean="0">
                          <a:solidFill>
                            <a:schemeClr val="dk1"/>
                          </a:solidFill>
                          <a:effectLst/>
                          <a:latin typeface="+mn-lt"/>
                          <a:ea typeface="+mn-ea"/>
                          <a:cs typeface="+mn-cs"/>
                        </a:rPr>
                        <a:t>Liz </a:t>
                      </a:r>
                      <a:r>
                        <a:rPr lang="en-US" sz="1800" b="0" i="0" u="none" strike="noStrike" kern="1200" dirty="0" err="1" smtClean="0">
                          <a:solidFill>
                            <a:schemeClr val="dk1"/>
                          </a:solidFill>
                          <a:effectLst/>
                          <a:latin typeface="+mn-lt"/>
                          <a:ea typeface="+mn-ea"/>
                          <a:cs typeface="+mn-cs"/>
                        </a:rPr>
                        <a:t>Gosky</a:t>
                      </a:r>
                      <a:r>
                        <a:rPr lang="en-US" sz="1800" b="0" i="0" u="none" strike="noStrike" kern="1200" dirty="0" smtClean="0">
                          <a:solidFill>
                            <a:schemeClr val="dk1"/>
                          </a:solidFill>
                          <a:effectLst/>
                          <a:latin typeface="+mn-lt"/>
                          <a:ea typeface="+mn-ea"/>
                          <a:cs typeface="+mn-cs"/>
                        </a:rPr>
                        <a:t>, MEd</a:t>
                      </a:r>
                      <a:endParaRPr lang="en-US" dirty="0"/>
                    </a:p>
                  </a:txBody>
                  <a:tcPr/>
                </a:tc>
                <a:tc>
                  <a:txBody>
                    <a:bodyPr/>
                    <a:lstStyle/>
                    <a:p>
                      <a:r>
                        <a:rPr lang="en-US" sz="1800" b="0" i="0" u="none" strike="noStrike" kern="1200" dirty="0" smtClean="0">
                          <a:solidFill>
                            <a:schemeClr val="dk1"/>
                          </a:solidFill>
                          <a:effectLst/>
                          <a:latin typeface="+mn-lt"/>
                          <a:ea typeface="+mn-ea"/>
                          <a:cs typeface="+mn-cs"/>
                        </a:rPr>
                        <a:t>Jill Barker*, </a:t>
                      </a:r>
                      <a:r>
                        <a:rPr lang="en-US" sz="1800" b="0" i="0" u="none" strike="noStrike" kern="1200" dirty="0" err="1" smtClean="0">
                          <a:solidFill>
                            <a:schemeClr val="dk1"/>
                          </a:solidFill>
                          <a:effectLst/>
                          <a:latin typeface="+mn-lt"/>
                          <a:ea typeface="+mn-ea"/>
                          <a:cs typeface="+mn-cs"/>
                        </a:rPr>
                        <a:t>EdD</a:t>
                      </a:r>
                      <a:endParaRPr lang="en-US" b="1" dirty="0"/>
                    </a:p>
                  </a:txBody>
                  <a:tcPr/>
                </a:tc>
              </a:tr>
              <a:tr h="370840">
                <a:tc>
                  <a:txBody>
                    <a:bodyPr/>
                    <a:lstStyle/>
                    <a:p>
                      <a:r>
                        <a:rPr lang="en-US" sz="1800" b="0" i="0" u="none" strike="noStrike" kern="1200" dirty="0" smtClean="0">
                          <a:solidFill>
                            <a:schemeClr val="dk1"/>
                          </a:solidFill>
                          <a:effectLst/>
                          <a:latin typeface="+mn-lt"/>
                          <a:ea typeface="+mn-ea"/>
                          <a:cs typeface="+mn-cs"/>
                        </a:rPr>
                        <a:t>Bonnie </a:t>
                      </a:r>
                      <a:r>
                        <a:rPr lang="en-US" sz="1800" b="0" i="0" u="none" strike="noStrike" kern="1200" dirty="0" err="1" smtClean="0">
                          <a:solidFill>
                            <a:schemeClr val="dk1"/>
                          </a:solidFill>
                          <a:effectLst/>
                          <a:latin typeface="+mn-lt"/>
                          <a:ea typeface="+mn-ea"/>
                          <a:cs typeface="+mn-cs"/>
                        </a:rPr>
                        <a:t>Buchak</a:t>
                      </a:r>
                      <a:r>
                        <a:rPr lang="en-US" sz="1800" b="0" i="0" u="none" strike="noStrike" kern="1200" dirty="0" smtClean="0">
                          <a:solidFill>
                            <a:schemeClr val="dk1"/>
                          </a:solidFill>
                          <a:effectLst/>
                          <a:latin typeface="+mn-lt"/>
                          <a:ea typeface="+mn-ea"/>
                          <a:cs typeface="+mn-cs"/>
                        </a:rPr>
                        <a:t>, MS</a:t>
                      </a:r>
                      <a:endParaRPr lang="en-US" dirty="0"/>
                    </a:p>
                  </a:txBody>
                  <a:tcPr/>
                </a:tc>
                <a:tc>
                  <a:txBody>
                    <a:bodyPr/>
                    <a:lstStyle/>
                    <a:p>
                      <a:r>
                        <a:rPr lang="en-US" sz="1800" b="0" i="0" u="none" strike="noStrike" kern="1200" dirty="0" smtClean="0">
                          <a:solidFill>
                            <a:schemeClr val="dk1"/>
                          </a:solidFill>
                          <a:effectLst/>
                          <a:latin typeface="+mn-lt"/>
                          <a:ea typeface="+mn-ea"/>
                          <a:cs typeface="+mn-cs"/>
                        </a:rPr>
                        <a:t>Pam Kimber, MEd</a:t>
                      </a:r>
                      <a:endParaRPr lang="en-US" dirty="0"/>
                    </a:p>
                  </a:txBody>
                  <a:tcPr/>
                </a:tc>
                <a:tc>
                  <a:txBody>
                    <a:bodyPr/>
                    <a:lstStyle/>
                    <a:p>
                      <a:r>
                        <a:rPr lang="en-US" sz="1800" b="0" i="0" u="none" strike="noStrike" kern="1200" dirty="0" smtClean="0">
                          <a:solidFill>
                            <a:schemeClr val="dk1"/>
                          </a:solidFill>
                          <a:effectLst/>
                          <a:latin typeface="+mn-lt"/>
                          <a:ea typeface="+mn-ea"/>
                          <a:cs typeface="+mn-cs"/>
                        </a:rPr>
                        <a:t>Chris </a:t>
                      </a:r>
                      <a:r>
                        <a:rPr lang="en-US" sz="1800" b="0" i="0" u="none" strike="noStrike" kern="1200" dirty="0" err="1" smtClean="0">
                          <a:solidFill>
                            <a:schemeClr val="dk1"/>
                          </a:solidFill>
                          <a:effectLst/>
                          <a:latin typeface="+mn-lt"/>
                          <a:ea typeface="+mn-ea"/>
                          <a:cs typeface="+mn-cs"/>
                        </a:rPr>
                        <a:t>Sterman</a:t>
                      </a:r>
                      <a:r>
                        <a:rPr lang="en-US" sz="1800" b="0" i="0" u="none" strike="noStrike" kern="1200" dirty="0" smtClean="0">
                          <a:solidFill>
                            <a:schemeClr val="dk1"/>
                          </a:solidFill>
                          <a:effectLst/>
                          <a:latin typeface="+mn-lt"/>
                          <a:ea typeface="+mn-ea"/>
                          <a:cs typeface="+mn-cs"/>
                        </a:rPr>
                        <a:t>, MEd</a:t>
                      </a:r>
                      <a:endParaRPr lang="en-US" dirty="0"/>
                    </a:p>
                  </a:txBody>
                  <a:tcPr/>
                </a:tc>
              </a:tr>
              <a:tr h="370840">
                <a:tc>
                  <a:txBody>
                    <a:bodyPr/>
                    <a:lstStyle/>
                    <a:p>
                      <a:r>
                        <a:rPr lang="en-US" sz="1800" b="0" i="0" u="none" strike="noStrike" kern="1200" dirty="0" err="1" smtClean="0">
                          <a:solidFill>
                            <a:schemeClr val="dk1"/>
                          </a:solidFill>
                          <a:effectLst/>
                          <a:latin typeface="+mn-lt"/>
                          <a:ea typeface="+mn-ea"/>
                          <a:cs typeface="+mn-cs"/>
                        </a:rPr>
                        <a:t>Sohum</a:t>
                      </a:r>
                      <a:r>
                        <a:rPr lang="en-US" sz="1800" b="0" i="0" u="none" strike="noStrike" kern="1200" dirty="0" smtClean="0">
                          <a:solidFill>
                            <a:schemeClr val="dk1"/>
                          </a:solidFill>
                          <a:effectLst/>
                          <a:latin typeface="+mn-lt"/>
                          <a:ea typeface="+mn-ea"/>
                          <a:cs typeface="+mn-cs"/>
                        </a:rPr>
                        <a:t> Bhatt, BSE</a:t>
                      </a:r>
                      <a:endParaRPr lang="en-US" dirty="0"/>
                    </a:p>
                  </a:txBody>
                  <a:tcPr/>
                </a:tc>
                <a:tc>
                  <a:txBody>
                    <a:bodyPr/>
                    <a:lstStyle/>
                    <a:p>
                      <a:r>
                        <a:rPr lang="en-US" sz="1800" b="0" i="0" u="none" strike="noStrike" kern="1200" dirty="0" smtClean="0">
                          <a:solidFill>
                            <a:schemeClr val="dk1"/>
                          </a:solidFill>
                          <a:effectLst/>
                          <a:latin typeface="+mn-lt"/>
                          <a:ea typeface="+mn-ea"/>
                          <a:cs typeface="+mn-cs"/>
                        </a:rPr>
                        <a:t>Ouida </a:t>
                      </a:r>
                      <a:r>
                        <a:rPr lang="en-US" sz="1800" b="0" i="0" u="none" strike="noStrike" kern="1200" dirty="0" err="1" smtClean="0">
                          <a:solidFill>
                            <a:schemeClr val="dk1"/>
                          </a:solidFill>
                          <a:effectLst/>
                          <a:latin typeface="+mn-lt"/>
                          <a:ea typeface="+mn-ea"/>
                          <a:cs typeface="+mn-cs"/>
                        </a:rPr>
                        <a:t>Dunton</a:t>
                      </a:r>
                      <a:r>
                        <a:rPr lang="en-US" sz="1800" b="0" i="0" u="none" strike="noStrike" kern="1200" dirty="0" smtClean="0">
                          <a:solidFill>
                            <a:schemeClr val="dk1"/>
                          </a:solidFill>
                          <a:effectLst/>
                          <a:latin typeface="+mn-lt"/>
                          <a:ea typeface="+mn-ea"/>
                          <a:cs typeface="+mn-cs"/>
                        </a:rPr>
                        <a:t>, </a:t>
                      </a:r>
                      <a:r>
                        <a:rPr lang="en-US" sz="1800" b="0" i="0" u="none" strike="noStrike" kern="1200" dirty="0" err="1" smtClean="0">
                          <a:solidFill>
                            <a:schemeClr val="dk1"/>
                          </a:solidFill>
                          <a:effectLst/>
                          <a:latin typeface="+mn-lt"/>
                          <a:ea typeface="+mn-ea"/>
                          <a:cs typeface="+mn-cs"/>
                        </a:rPr>
                        <a:t>EdS</a:t>
                      </a:r>
                      <a:endParaRPr lang="en-US" dirty="0"/>
                    </a:p>
                  </a:txBody>
                  <a:tcPr/>
                </a:tc>
                <a:tc>
                  <a:txBody>
                    <a:bodyPr/>
                    <a:lstStyle/>
                    <a:p>
                      <a:r>
                        <a:rPr lang="en-US" sz="1800" b="0" i="0" u="none" strike="noStrike" kern="1200" dirty="0" smtClean="0">
                          <a:solidFill>
                            <a:schemeClr val="dk1"/>
                          </a:solidFill>
                          <a:effectLst/>
                          <a:latin typeface="+mn-lt"/>
                          <a:ea typeface="+mn-ea"/>
                          <a:cs typeface="+mn-cs"/>
                        </a:rPr>
                        <a:t>Glenn Arnold, MEd</a:t>
                      </a:r>
                      <a:endParaRPr lang="en-US" dirty="0"/>
                    </a:p>
                  </a:txBody>
                  <a:tcPr/>
                </a:tc>
              </a:tr>
              <a:tr h="370840">
                <a:tc>
                  <a:txBody>
                    <a:bodyPr/>
                    <a:lstStyle/>
                    <a:p>
                      <a:endParaRPr lang="en-US" dirty="0"/>
                    </a:p>
                  </a:txBody>
                  <a:tcPr/>
                </a:tc>
                <a:tc>
                  <a:txBody>
                    <a:bodyPr/>
                    <a:lstStyle/>
                    <a:p>
                      <a:r>
                        <a:rPr lang="en-US" sz="1800" b="0" i="0" u="none" strike="noStrike" kern="1200" dirty="0" smtClean="0">
                          <a:solidFill>
                            <a:schemeClr val="dk1"/>
                          </a:solidFill>
                          <a:effectLst/>
                          <a:latin typeface="+mn-lt"/>
                          <a:ea typeface="+mn-ea"/>
                          <a:cs typeface="+mn-cs"/>
                        </a:rPr>
                        <a:t>Dave Foy,</a:t>
                      </a:r>
                      <a:r>
                        <a:rPr lang="en-US" sz="1800" b="0" i="0" u="none" strike="noStrike" kern="1200" baseline="0" dirty="0" smtClean="0">
                          <a:solidFill>
                            <a:schemeClr val="dk1"/>
                          </a:solidFill>
                          <a:effectLst/>
                          <a:latin typeface="+mn-lt"/>
                          <a:ea typeface="+mn-ea"/>
                          <a:cs typeface="+mn-cs"/>
                        </a:rPr>
                        <a:t> </a:t>
                      </a:r>
                      <a:r>
                        <a:rPr lang="en-US" sz="1800" b="0" i="0" u="none" strike="noStrike" kern="1200" dirty="0" smtClean="0">
                          <a:solidFill>
                            <a:schemeClr val="dk1"/>
                          </a:solidFill>
                          <a:effectLst/>
                          <a:latin typeface="+mn-lt"/>
                          <a:ea typeface="+mn-ea"/>
                          <a:cs typeface="+mn-cs"/>
                        </a:rPr>
                        <a:t>MEd</a:t>
                      </a:r>
                      <a:endParaRPr lang="en-US" dirty="0"/>
                    </a:p>
                  </a:txBody>
                  <a:tcPr/>
                </a:tc>
                <a:tc>
                  <a:txBody>
                    <a:bodyPr/>
                    <a:lstStyle/>
                    <a:p>
                      <a:r>
                        <a:rPr lang="en-US" sz="1800" b="0" i="0" u="none" strike="noStrike" kern="1200" dirty="0" smtClean="0">
                          <a:solidFill>
                            <a:schemeClr val="dk1"/>
                          </a:solidFill>
                          <a:effectLst/>
                          <a:latin typeface="+mn-lt"/>
                          <a:ea typeface="+mn-ea"/>
                          <a:cs typeface="+mn-cs"/>
                        </a:rPr>
                        <a:t>Cheryl </a:t>
                      </a:r>
                      <a:r>
                        <a:rPr lang="en-US" sz="1800" b="0" i="0" u="none" strike="noStrike" kern="1200" dirty="0" err="1" smtClean="0">
                          <a:solidFill>
                            <a:schemeClr val="dk1"/>
                          </a:solidFill>
                          <a:effectLst/>
                          <a:latin typeface="+mn-lt"/>
                          <a:ea typeface="+mn-ea"/>
                          <a:cs typeface="+mn-cs"/>
                        </a:rPr>
                        <a:t>Vanicek</a:t>
                      </a:r>
                      <a:r>
                        <a:rPr lang="en-US" sz="1800" b="0" i="0" u="none" strike="noStrike" kern="1200" dirty="0" smtClean="0">
                          <a:solidFill>
                            <a:schemeClr val="dk1"/>
                          </a:solidFill>
                          <a:effectLst/>
                          <a:latin typeface="+mn-lt"/>
                          <a:ea typeface="+mn-ea"/>
                          <a:cs typeface="+mn-cs"/>
                        </a:rPr>
                        <a:t>,</a:t>
                      </a:r>
                      <a:r>
                        <a:rPr lang="en-US" sz="1800" b="0" i="0" u="none" strike="noStrike" kern="1200" baseline="0" dirty="0" smtClean="0">
                          <a:solidFill>
                            <a:schemeClr val="dk1"/>
                          </a:solidFill>
                          <a:effectLst/>
                          <a:latin typeface="+mn-lt"/>
                          <a:ea typeface="+mn-ea"/>
                          <a:cs typeface="+mn-cs"/>
                        </a:rPr>
                        <a:t> MEd</a:t>
                      </a:r>
                      <a:endParaRPr lang="en-US" dirty="0"/>
                    </a:p>
                  </a:txBody>
                  <a:tcPr/>
                </a:tc>
              </a:tr>
            </a:tbl>
          </a:graphicData>
        </a:graphic>
      </p:graphicFrame>
      <p:graphicFrame>
        <p:nvGraphicFramePr>
          <p:cNvPr id="9" name="Table 8"/>
          <p:cNvGraphicFramePr>
            <a:graphicFrameLocks noGrp="1"/>
          </p:cNvGraphicFramePr>
          <p:nvPr>
            <p:extLst/>
          </p:nvPr>
        </p:nvGraphicFramePr>
        <p:xfrm>
          <a:off x="2589336" y="5963569"/>
          <a:ext cx="3048000" cy="741680"/>
        </p:xfrm>
        <a:graphic>
          <a:graphicData uri="http://schemas.openxmlformats.org/drawingml/2006/table">
            <a:tbl>
              <a:tblPr firstRow="1" bandRow="1">
                <a:tableStyleId>{5C22544A-7EE6-4342-B048-85BDC9FD1C3A}</a:tableStyleId>
              </a:tblPr>
              <a:tblGrid>
                <a:gridCol w="3048000"/>
              </a:tblGrid>
              <a:tr h="370840">
                <a:tc>
                  <a:txBody>
                    <a:bodyPr/>
                    <a:lstStyle/>
                    <a:p>
                      <a:r>
                        <a:rPr lang="en-US" dirty="0" smtClean="0"/>
                        <a:t>Labs and</a:t>
                      </a:r>
                      <a:r>
                        <a:rPr lang="en-US" baseline="0" dirty="0" smtClean="0"/>
                        <a:t> Write This</a:t>
                      </a:r>
                      <a:r>
                        <a:rPr lang="mr-IN" baseline="0" dirty="0" smtClean="0"/>
                        <a:t>…</a:t>
                      </a:r>
                      <a:endParaRPr lang="en-US" dirty="0"/>
                    </a:p>
                  </a:txBody>
                  <a:tcPr/>
                </a:tc>
              </a:tr>
              <a:tr h="370840">
                <a:tc>
                  <a:txBody>
                    <a:bodyPr/>
                    <a:lstStyle/>
                    <a:p>
                      <a:r>
                        <a:rPr lang="en-US" sz="1800" b="0" i="0" u="none" strike="noStrike" kern="1200" dirty="0" smtClean="0">
                          <a:solidFill>
                            <a:schemeClr val="dk1"/>
                          </a:solidFill>
                          <a:effectLst/>
                          <a:latin typeface="+mn-lt"/>
                          <a:ea typeface="+mn-ea"/>
                          <a:cs typeface="+mn-cs"/>
                        </a:rPr>
                        <a:t>Nora Walsh, MS</a:t>
                      </a:r>
                      <a:endParaRPr lang="en-US" dirty="0"/>
                    </a:p>
                  </a:txBody>
                  <a:tcPr/>
                </a:tc>
              </a:tr>
            </a:tbl>
          </a:graphicData>
        </a:graphic>
      </p:graphicFrame>
    </p:spTree>
    <p:extLst>
      <p:ext uri="{BB962C8B-B14F-4D97-AF65-F5344CB8AC3E}">
        <p14:creationId xmlns:p14="http://schemas.microsoft.com/office/powerpoint/2010/main" val="1216167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108" y="226632"/>
            <a:ext cx="7556313" cy="1116106"/>
          </a:xfrm>
        </p:spPr>
        <p:txBody>
          <a:bodyPr/>
          <a:lstStyle/>
          <a:p>
            <a:r>
              <a:rPr lang="en-US" dirty="0" smtClean="0"/>
              <a:t>Project Contributors, Continued</a:t>
            </a:r>
            <a:endParaRPr lang="en-US" dirty="0"/>
          </a:p>
        </p:txBody>
      </p:sp>
      <p:graphicFrame>
        <p:nvGraphicFramePr>
          <p:cNvPr id="4" name="Content Placeholder 3"/>
          <p:cNvGraphicFramePr>
            <a:graphicFrameLocks noGrp="1"/>
          </p:cNvGraphicFramePr>
          <p:nvPr>
            <p:ph idx="1"/>
            <p:extLst/>
          </p:nvPr>
        </p:nvGraphicFramePr>
        <p:xfrm>
          <a:off x="1207363" y="1249187"/>
          <a:ext cx="5140171" cy="2580640"/>
        </p:xfrm>
        <a:graphic>
          <a:graphicData uri="http://schemas.openxmlformats.org/drawingml/2006/table">
            <a:tbl>
              <a:tblPr firstRow="1" bandRow="1">
                <a:tableStyleId>{5C22544A-7EE6-4342-B048-85BDC9FD1C3A}</a:tableStyleId>
              </a:tblPr>
              <a:tblGrid>
                <a:gridCol w="5140171"/>
              </a:tblGrid>
              <a:tr h="370840">
                <a:tc>
                  <a:txBody>
                    <a:bodyPr/>
                    <a:lstStyle/>
                    <a:p>
                      <a:r>
                        <a:rPr lang="en-US" dirty="0" smtClean="0"/>
                        <a:t>Final Editors</a:t>
                      </a:r>
                      <a:endParaRPr lang="en-US" dirty="0"/>
                    </a:p>
                  </a:txBody>
                  <a:tcPr/>
                </a:tc>
              </a:tr>
              <a:tr h="370840">
                <a:tc>
                  <a:txBody>
                    <a:bodyPr/>
                    <a:lstStyle/>
                    <a:p>
                      <a:r>
                        <a:rPr lang="en-US" sz="1800" b="0" i="0" u="none" strike="noStrike" kern="1200" dirty="0" smtClean="0">
                          <a:solidFill>
                            <a:schemeClr val="dk1"/>
                          </a:solidFill>
                          <a:effectLst/>
                          <a:latin typeface="+mn-lt"/>
                          <a:ea typeface="+mn-ea"/>
                          <a:cs typeface="+mn-cs"/>
                        </a:rPr>
                        <a:t>Paul Cohen</a:t>
                      </a:r>
                      <a:r>
                        <a:rPr lang="en-US" sz="1800" b="0" i="0" u="none" strike="noStrike" kern="1200" baseline="30000" dirty="0" smtClean="0">
                          <a:solidFill>
                            <a:schemeClr val="dk1"/>
                          </a:solidFill>
                          <a:effectLst/>
                          <a:latin typeface="+mn-lt"/>
                          <a:ea typeface="+mn-ea"/>
                          <a:cs typeface="+mn-cs"/>
                        </a:rPr>
                        <a:t>*^+</a:t>
                      </a:r>
                      <a:r>
                        <a:rPr lang="en-US" sz="1800" b="0" i="0" u="none" strike="noStrike" kern="1200" baseline="0" dirty="0" smtClean="0">
                          <a:solidFill>
                            <a:schemeClr val="dk1"/>
                          </a:solidFill>
                          <a:effectLst/>
                          <a:latin typeface="+mn-lt"/>
                          <a:ea typeface="+mn-ea"/>
                          <a:cs typeface="+mn-cs"/>
                        </a:rPr>
                        <a:t>,</a:t>
                      </a:r>
                      <a:r>
                        <a:rPr lang="en-US" sz="1800" b="0" i="0" u="none" strike="noStrike" kern="1200" dirty="0" smtClean="0">
                          <a:solidFill>
                            <a:schemeClr val="dk1"/>
                          </a:solidFill>
                          <a:effectLst/>
                          <a:latin typeface="+mn-lt"/>
                          <a:ea typeface="+mn-ea"/>
                          <a:cs typeface="+mn-cs"/>
                        </a:rPr>
                        <a:t> MA</a:t>
                      </a:r>
                      <a:endParaRPr lang="en-US" dirty="0"/>
                    </a:p>
                  </a:txBody>
                  <a:tcPr/>
                </a:tc>
              </a:tr>
              <a:tr h="370840">
                <a:tc>
                  <a:txBody>
                    <a:bodyPr/>
                    <a:lstStyle/>
                    <a:p>
                      <a:r>
                        <a:rPr lang="en-US" sz="1800" b="0" i="0" u="none" strike="noStrike" kern="1200" dirty="0" smtClean="0">
                          <a:solidFill>
                            <a:schemeClr val="dk1"/>
                          </a:solidFill>
                          <a:effectLst/>
                          <a:latin typeface="+mn-lt"/>
                          <a:ea typeface="+mn-ea"/>
                          <a:cs typeface="+mn-cs"/>
                        </a:rPr>
                        <a:t>Russ Maurer,</a:t>
                      </a:r>
                      <a:r>
                        <a:rPr lang="en-US" sz="1800" b="0" i="0" u="none" strike="noStrike" kern="1200" baseline="0" dirty="0" smtClean="0">
                          <a:solidFill>
                            <a:schemeClr val="dk1"/>
                          </a:solidFill>
                          <a:effectLst/>
                          <a:latin typeface="+mn-lt"/>
                          <a:ea typeface="+mn-ea"/>
                          <a:cs typeface="+mn-cs"/>
                        </a:rPr>
                        <a:t> </a:t>
                      </a:r>
                      <a:r>
                        <a:rPr lang="en-US" sz="1800" b="0" i="0" u="none" strike="noStrike" kern="1200" dirty="0" smtClean="0">
                          <a:solidFill>
                            <a:schemeClr val="dk1"/>
                          </a:solidFill>
                          <a:effectLst/>
                          <a:latin typeface="+mn-lt"/>
                          <a:ea typeface="+mn-ea"/>
                          <a:cs typeface="+mn-cs"/>
                        </a:rPr>
                        <a:t>PhD</a:t>
                      </a:r>
                      <a:endParaRPr lang="en-US" dirty="0"/>
                    </a:p>
                  </a:txBody>
                  <a:tcPr/>
                </a:tc>
              </a:tr>
              <a:tr h="370840">
                <a:tc>
                  <a:txBody>
                    <a:bodyPr/>
                    <a:lstStyle/>
                    <a:p>
                      <a:r>
                        <a:rPr lang="en-US" sz="1800" b="0" i="0" u="none" strike="noStrike" kern="1200" dirty="0" smtClean="0">
                          <a:solidFill>
                            <a:schemeClr val="dk1"/>
                          </a:solidFill>
                          <a:effectLst/>
                          <a:latin typeface="+mn-lt"/>
                          <a:ea typeface="+mn-ea"/>
                          <a:cs typeface="+mn-cs"/>
                        </a:rPr>
                        <a:t>Bridget Adkins*, MEd</a:t>
                      </a:r>
                      <a:endParaRPr lang="en-US" dirty="0"/>
                    </a:p>
                  </a:txBody>
                  <a:tcPr/>
                </a:tc>
              </a:tr>
              <a:tr h="308450">
                <a:tc>
                  <a:txBody>
                    <a:bodyPr/>
                    <a:lstStyle/>
                    <a:p>
                      <a:r>
                        <a:rPr lang="en-US" sz="1800" b="0" i="0" u="none" strike="noStrike" kern="1200" dirty="0" smtClean="0">
                          <a:solidFill>
                            <a:schemeClr val="dk1"/>
                          </a:solidFill>
                          <a:effectLst/>
                          <a:latin typeface="+mn-lt"/>
                          <a:ea typeface="+mn-ea"/>
                          <a:cs typeface="+mn-cs"/>
                        </a:rPr>
                        <a:t>Russ Kohnken*, PhD</a:t>
                      </a:r>
                      <a:endParaRPr lang="en-US" dirty="0"/>
                    </a:p>
                  </a:txBody>
                  <a:tcPr/>
                </a:tc>
              </a:tr>
              <a:tr h="308450">
                <a:tc>
                  <a:txBody>
                    <a:bodyPr/>
                    <a:lstStyle/>
                    <a:p>
                      <a:r>
                        <a:rPr lang="en-US" sz="1800" b="0" i="0" u="none" strike="noStrike" kern="1200" dirty="0" smtClean="0">
                          <a:solidFill>
                            <a:schemeClr val="dk1"/>
                          </a:solidFill>
                          <a:effectLst/>
                          <a:latin typeface="+mn-lt"/>
                          <a:ea typeface="+mn-ea"/>
                          <a:cs typeface="+mn-cs"/>
                        </a:rPr>
                        <a:t>Matthew Kennedy*, PhD</a:t>
                      </a:r>
                      <a:endParaRPr lang="en-US" dirty="0"/>
                    </a:p>
                  </a:txBody>
                  <a:tcPr/>
                </a:tc>
              </a:tr>
              <a:tr h="308450">
                <a:tc>
                  <a:txBody>
                    <a:bodyPr/>
                    <a:lstStyle/>
                    <a:p>
                      <a:r>
                        <a:rPr lang="en-US" dirty="0" smtClean="0"/>
                        <a:t>Dena Leggett*,</a:t>
                      </a:r>
                      <a:r>
                        <a:rPr lang="en-US" baseline="0" dirty="0" smtClean="0"/>
                        <a:t> PhD</a:t>
                      </a:r>
                      <a:endParaRPr lang="en-US" dirty="0"/>
                    </a:p>
                  </a:txBody>
                  <a:tcPr/>
                </a:tc>
              </a:tr>
            </a:tbl>
          </a:graphicData>
        </a:graphic>
      </p:graphicFrame>
      <p:graphicFrame>
        <p:nvGraphicFramePr>
          <p:cNvPr id="5" name="Content Placeholder 3"/>
          <p:cNvGraphicFramePr>
            <a:graphicFrameLocks/>
          </p:cNvGraphicFramePr>
          <p:nvPr>
            <p:extLst/>
          </p:nvPr>
        </p:nvGraphicFramePr>
        <p:xfrm>
          <a:off x="1189607" y="4020503"/>
          <a:ext cx="5140171" cy="1559560"/>
        </p:xfrm>
        <a:graphic>
          <a:graphicData uri="http://schemas.openxmlformats.org/drawingml/2006/table">
            <a:tbl>
              <a:tblPr firstRow="1" bandRow="1">
                <a:tableStyleId>{5C22544A-7EE6-4342-B048-85BDC9FD1C3A}</a:tableStyleId>
              </a:tblPr>
              <a:tblGrid>
                <a:gridCol w="5140171"/>
              </a:tblGrid>
              <a:tr h="370840">
                <a:tc>
                  <a:txBody>
                    <a:bodyPr/>
                    <a:lstStyle/>
                    <a:p>
                      <a:r>
                        <a:rPr lang="en-US" dirty="0" smtClean="0"/>
                        <a:t>Project</a:t>
                      </a:r>
                      <a:r>
                        <a:rPr lang="en-US" baseline="0" dirty="0" smtClean="0"/>
                        <a:t> Coordinator</a:t>
                      </a:r>
                      <a:endParaRPr lang="en-US" dirty="0"/>
                    </a:p>
                  </a:txBody>
                  <a:tcPr/>
                </a:tc>
              </a:tr>
              <a:tr h="370840">
                <a:tc>
                  <a:txBody>
                    <a:bodyPr/>
                    <a:lstStyle/>
                    <a:p>
                      <a:r>
                        <a:rPr lang="en-US" dirty="0" smtClean="0"/>
                        <a:t>Brandie</a:t>
                      </a:r>
                      <a:r>
                        <a:rPr lang="en-US" baseline="0" dirty="0" smtClean="0"/>
                        <a:t> Freeman, </a:t>
                      </a:r>
                      <a:r>
                        <a:rPr lang="en-US" baseline="0" dirty="0" err="1" smtClean="0"/>
                        <a:t>EdS</a:t>
                      </a:r>
                      <a:endParaRPr lang="en-US" baseline="0" dirty="0" smtClean="0"/>
                    </a:p>
                    <a:p>
                      <a:endParaRPr lang="en-US" baseline="0" dirty="0" smtClean="0"/>
                    </a:p>
                    <a:p>
                      <a:r>
                        <a:rPr lang="en-US" baseline="0" dirty="0" smtClean="0"/>
                        <a:t>Questions or Comments? </a:t>
                      </a:r>
                    </a:p>
                    <a:p>
                      <a:r>
                        <a:rPr lang="en-US" baseline="0" dirty="0" smtClean="0"/>
                        <a:t>Contact </a:t>
                      </a:r>
                      <a:r>
                        <a:rPr lang="en-US" baseline="0" dirty="0" smtClean="0">
                          <a:hlinkClick r:id="rId2"/>
                        </a:rPr>
                        <a:t>Brandie.Freeman@Bartow.k12.ga.us</a:t>
                      </a:r>
                      <a:endParaRPr lang="en-US" baseline="0" dirty="0" smtClean="0"/>
                    </a:p>
                  </a:txBody>
                  <a:tcPr/>
                </a:tc>
              </a:tr>
            </a:tbl>
          </a:graphicData>
        </a:graphic>
      </p:graphicFrame>
      <p:sp>
        <p:nvSpPr>
          <p:cNvPr id="7" name="TextBox 6"/>
          <p:cNvSpPr txBox="1"/>
          <p:nvPr/>
        </p:nvSpPr>
        <p:spPr>
          <a:xfrm>
            <a:off x="1074198" y="5797120"/>
            <a:ext cx="5362113" cy="369332"/>
          </a:xfrm>
          <a:prstGeom prst="rect">
            <a:avLst/>
          </a:prstGeom>
          <a:noFill/>
        </p:spPr>
        <p:txBody>
          <a:bodyPr wrap="square" rtlCol="0">
            <a:spAutoFit/>
          </a:bodyPr>
          <a:lstStyle/>
          <a:p>
            <a:r>
              <a:rPr lang="en-US" dirty="0" smtClean="0"/>
              <a:t>*- AP Reader, ^ - Table Leader, </a:t>
            </a:r>
            <a:r>
              <a:rPr lang="en-US" baseline="30000" dirty="0" smtClean="0"/>
              <a:t>+ </a:t>
            </a:r>
            <a:r>
              <a:rPr lang="en-US" dirty="0" smtClean="0"/>
              <a:t>-Question Writer </a:t>
            </a:r>
            <a:endParaRPr lang="en-US" dirty="0"/>
          </a:p>
        </p:txBody>
      </p:sp>
    </p:spTree>
    <p:extLst>
      <p:ext uri="{BB962C8B-B14F-4D97-AF65-F5344CB8AC3E}">
        <p14:creationId xmlns:p14="http://schemas.microsoft.com/office/powerpoint/2010/main" val="2941114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6768" y="3124200"/>
            <a:ext cx="5638800" cy="1362075"/>
          </a:xfrm>
        </p:spPr>
        <p:txBody>
          <a:bodyPr>
            <a:normAutofit/>
          </a:bodyPr>
          <a:lstStyle/>
          <a:p>
            <a:r>
              <a:rPr lang="en-US" sz="4000" dirty="0" smtClean="0"/>
              <a:t>Big Idea #1</a:t>
            </a:r>
            <a:endParaRPr lang="en-US" sz="4000" dirty="0"/>
          </a:p>
        </p:txBody>
      </p:sp>
      <p:sp>
        <p:nvSpPr>
          <p:cNvPr id="6" name="Text Placeholder 5"/>
          <p:cNvSpPr>
            <a:spLocks noGrp="1"/>
          </p:cNvSpPr>
          <p:nvPr>
            <p:ph type="body" idx="1"/>
          </p:nvPr>
        </p:nvSpPr>
        <p:spPr>
          <a:xfrm>
            <a:off x="1296769" y="4495800"/>
            <a:ext cx="6628032" cy="1500187"/>
          </a:xfrm>
        </p:spPr>
        <p:txBody>
          <a:bodyPr>
            <a:normAutofit/>
          </a:bodyPr>
          <a:lstStyle/>
          <a:p>
            <a:r>
              <a:rPr lang="en-US" sz="5000" dirty="0" smtClean="0"/>
              <a:t>Properties of Matter</a:t>
            </a:r>
            <a:endParaRPr lang="en-US" sz="5000"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Lst>
          </a:blip>
          <a:stretch>
            <a:fillRect/>
          </a:stretch>
        </p:blipFill>
        <p:spPr>
          <a:xfrm rot="758750">
            <a:off x="3415489" y="1306147"/>
            <a:ext cx="4727211" cy="2192901"/>
          </a:xfrm>
          <a:prstGeom prst="rect">
            <a:avLst/>
          </a:prstGeom>
        </p:spPr>
      </p:pic>
    </p:spTree>
    <p:extLst>
      <p:ext uri="{BB962C8B-B14F-4D97-AF65-F5344CB8AC3E}">
        <p14:creationId xmlns:p14="http://schemas.microsoft.com/office/powerpoint/2010/main" val="3195206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98524" y="173718"/>
            <a:ext cx="7556400" cy="11160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kkitt"/>
              <a:buNone/>
            </a:pPr>
            <a:r>
              <a:rPr lang="en-US" dirty="0" smtClean="0"/>
              <a:t>Ratio of Masses in a Pure Sample</a:t>
            </a:r>
            <a:endParaRPr lang="en-US" dirty="0"/>
          </a:p>
        </p:txBody>
      </p:sp>
      <p:sp>
        <p:nvSpPr>
          <p:cNvPr id="224" name="Shape 224"/>
          <p:cNvSpPr txBox="1">
            <a:spLocks noGrp="1"/>
          </p:cNvSpPr>
          <p:nvPr>
            <p:ph type="body" idx="1"/>
          </p:nvPr>
        </p:nvSpPr>
        <p:spPr>
          <a:prstGeom prst="rect">
            <a:avLst/>
          </a:prstGeom>
          <a:noFill/>
          <a:ln>
            <a:noFill/>
          </a:ln>
        </p:spPr>
        <p:txBody>
          <a:bodyPr lIns="91425" tIns="45700" rIns="91425" bIns="45700" anchor="t" anchorCtr="0">
            <a:noAutofit/>
          </a:bodyPr>
          <a:lstStyle/>
          <a:p>
            <a:pPr marL="228600" marR="0" lvl="0" indent="-212725" algn="l" rtl="0">
              <a:spcBef>
                <a:spcPts val="0"/>
              </a:spcBef>
              <a:buClr>
                <a:schemeClr val="dk1"/>
              </a:buClr>
              <a:buSzPct val="61111"/>
              <a:buFont typeface="Arial"/>
              <a:buNone/>
            </a:pPr>
            <a:endParaRPr/>
          </a:p>
          <a:p>
            <a:pPr marL="228600" marR="0" lvl="0" indent="-228600" algn="l" rtl="0">
              <a:spcBef>
                <a:spcPts val="0"/>
              </a:spcBef>
              <a:buClr>
                <a:schemeClr val="accent1"/>
              </a:buClr>
              <a:buSzPct val="75000"/>
              <a:buFont typeface="Noto Sans Symbols"/>
              <a:buNone/>
            </a:pPr>
            <a:endParaRPr/>
          </a:p>
        </p:txBody>
      </p:sp>
      <p:sp>
        <p:nvSpPr>
          <p:cNvPr id="229" name="Shape 229"/>
          <p:cNvSpPr txBox="1">
            <a:spLocks noGrp="1"/>
          </p:cNvSpPr>
          <p:nvPr>
            <p:ph type="body" idx="2"/>
          </p:nvPr>
        </p:nvSpPr>
        <p:spPr>
          <a:xfrm>
            <a:off x="4534683" y="657802"/>
            <a:ext cx="3915522" cy="4691100"/>
          </a:xfrm>
          <a:prstGeom prst="rect">
            <a:avLst/>
          </a:prstGeom>
        </p:spPr>
        <p:txBody>
          <a:bodyPr lIns="91425" tIns="91425" rIns="91425" bIns="91425" anchor="t" anchorCtr="0">
            <a:noAutofit/>
          </a:bodyPr>
          <a:lstStyle/>
          <a:p>
            <a:pPr marL="457200" lvl="0" indent="-228600" rtl="0">
              <a:spcBef>
                <a:spcPts val="0"/>
              </a:spcBef>
            </a:pPr>
            <a:endParaRPr lang="en-US" dirty="0" smtClean="0"/>
          </a:p>
          <a:p>
            <a:pPr marL="457200" lvl="0" indent="-228600" rtl="0">
              <a:spcBef>
                <a:spcPts val="0"/>
              </a:spcBef>
            </a:pPr>
            <a:endParaRPr lang="en-US" dirty="0"/>
          </a:p>
          <a:p>
            <a:pPr marL="457200" lvl="0" indent="-228600" rtl="0">
              <a:spcBef>
                <a:spcPts val="0"/>
              </a:spcBef>
            </a:pPr>
            <a:endParaRPr lang="en-US" dirty="0" smtClean="0"/>
          </a:p>
          <a:p>
            <a:pPr marL="457200" lvl="0" indent="-228600" rtl="0">
              <a:spcBef>
                <a:spcPts val="0"/>
              </a:spcBef>
            </a:pPr>
            <a:r>
              <a:rPr lang="en-US" dirty="0" smtClean="0"/>
              <a:t>All elements and molecules are made up of atoms</a:t>
            </a:r>
          </a:p>
          <a:p>
            <a:pPr marL="457200" lvl="0" indent="-228600" rtl="0">
              <a:spcBef>
                <a:spcPts val="0"/>
              </a:spcBef>
            </a:pPr>
            <a:r>
              <a:rPr lang="en-US" dirty="0" smtClean="0"/>
              <a:t>Substances with the same atomic makeup will have same average masses</a:t>
            </a:r>
          </a:p>
          <a:p>
            <a:pPr marL="457200" lvl="0" indent="-228600" rtl="0">
              <a:spcBef>
                <a:spcPts val="0"/>
              </a:spcBef>
            </a:pPr>
            <a:r>
              <a:rPr lang="en-US" dirty="0" smtClean="0"/>
              <a:t>The ratio of masses of the same substance is independent of size of the substance</a:t>
            </a:r>
            <a:endParaRPr lang="en-US" dirty="0"/>
          </a:p>
          <a:p>
            <a:pPr marL="457200" lvl="0" indent="-228600" rtl="0">
              <a:spcBef>
                <a:spcPts val="0"/>
              </a:spcBef>
            </a:pPr>
            <a:r>
              <a:rPr lang="en-US" dirty="0" smtClean="0"/>
              <a:t>Molecules with the same atomic makeup (ex: H</a:t>
            </a:r>
            <a:r>
              <a:rPr lang="en-US" baseline="-25000" dirty="0" smtClean="0"/>
              <a:t>2</a:t>
            </a:r>
            <a:r>
              <a:rPr lang="en-US" dirty="0" smtClean="0"/>
              <a:t>O) will have the same ratio of average atomic masses</a:t>
            </a:r>
          </a:p>
          <a:p>
            <a:pPr marL="685800" lvl="1">
              <a:spcBef>
                <a:spcPts val="0"/>
              </a:spcBef>
            </a:pPr>
            <a:r>
              <a:rPr lang="en-US" dirty="0" smtClean="0"/>
              <a:t>H</a:t>
            </a:r>
            <a:r>
              <a:rPr lang="en-US" baseline="-25000" dirty="0" smtClean="0"/>
              <a:t>2</a:t>
            </a:r>
            <a:r>
              <a:rPr lang="en-US" dirty="0" smtClean="0"/>
              <a:t>O</a:t>
            </a:r>
            <a:r>
              <a:rPr lang="en-US" baseline="-25000" dirty="0" smtClean="0"/>
              <a:t>2</a:t>
            </a:r>
            <a:r>
              <a:rPr lang="en-US" dirty="0" smtClean="0"/>
              <a:t> ratio would be different than H</a:t>
            </a:r>
            <a:r>
              <a:rPr lang="en-US" baseline="-25000" dirty="0" smtClean="0"/>
              <a:t>2</a:t>
            </a:r>
            <a:r>
              <a:rPr lang="en-US" dirty="0" smtClean="0"/>
              <a:t>O due to the different chemical makeup</a:t>
            </a:r>
            <a:endParaRPr lang="en-US" dirty="0"/>
          </a:p>
          <a:p>
            <a:pPr lvl="0" indent="457200" rtl="0">
              <a:spcBef>
                <a:spcPts val="0"/>
              </a:spcBef>
              <a:buNone/>
            </a:pPr>
            <a:endParaRPr dirty="0"/>
          </a:p>
          <a:p>
            <a:pPr marL="457200" lvl="0" indent="-228600">
              <a:spcBef>
                <a:spcPts val="0"/>
              </a:spcBef>
            </a:pPr>
            <a:endParaRPr dirty="0"/>
          </a:p>
        </p:txBody>
      </p:sp>
      <p:sp>
        <p:nvSpPr>
          <p:cNvPr id="225" name="Shape 225"/>
          <p:cNvSpPr txBox="1"/>
          <p:nvPr/>
        </p:nvSpPr>
        <p:spPr>
          <a:xfrm>
            <a:off x="70525" y="6008076"/>
            <a:ext cx="9144000" cy="774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ea typeface="Rokkitt"/>
                <a:cs typeface="Rokkitt"/>
                <a:sym typeface="Rokkitt"/>
              </a:rPr>
              <a:t>LO </a:t>
            </a:r>
            <a:r>
              <a:rPr lang="en-US" sz="1800" dirty="0" smtClean="0">
                <a:solidFill>
                  <a:schemeClr val="dk1"/>
                </a:solidFill>
                <a:ea typeface="Rokkitt"/>
                <a:cs typeface="Rokkitt"/>
                <a:sym typeface="Rokkitt"/>
              </a:rPr>
              <a:t>1.1: Justify the observation that the ratio of the masses of the constituent elements in any pure sample of that compound is always identical on the basis of the atomic molecular theory.</a:t>
            </a:r>
            <a:r>
              <a:rPr lang="en-US" sz="1800" dirty="0">
                <a:solidFill>
                  <a:schemeClr val="dk1"/>
                </a:solidFill>
                <a:latin typeface="Rokkitt"/>
                <a:ea typeface="Rokkitt"/>
                <a:cs typeface="Rokkitt"/>
                <a:sym typeface="Rokkitt"/>
              </a:rPr>
              <a:t>		</a:t>
            </a:r>
          </a:p>
        </p:txBody>
      </p:sp>
      <p:sp>
        <p:nvSpPr>
          <p:cNvPr id="226" name="Shape 226"/>
          <p:cNvSpPr txBox="1"/>
          <p:nvPr/>
        </p:nvSpPr>
        <p:spPr>
          <a:xfrm>
            <a:off x="8078171" y="-62015"/>
            <a:ext cx="9795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ea typeface="Rokkitt"/>
                <a:cs typeface="Rokkitt"/>
                <a:sym typeface="Rokkitt"/>
                <a:hlinkClick r:id="rId3"/>
              </a:rPr>
              <a:t>Source</a:t>
            </a:r>
            <a:endParaRPr lang="en-US" sz="1800" dirty="0">
              <a:solidFill>
                <a:schemeClr val="dk1"/>
              </a:solidFill>
              <a:ea typeface="Rokkitt"/>
              <a:cs typeface="Rokkitt"/>
              <a:sym typeface="Rokkitt"/>
            </a:endParaRPr>
          </a:p>
        </p:txBody>
      </p:sp>
      <p:sp>
        <p:nvSpPr>
          <p:cNvPr id="227" name="Shape 227"/>
          <p:cNvSpPr txBox="1"/>
          <p:nvPr/>
        </p:nvSpPr>
        <p:spPr>
          <a:xfrm>
            <a:off x="8180524" y="1801313"/>
            <a:ext cx="8949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ea typeface="Rokkitt"/>
                <a:cs typeface="Rokkitt"/>
                <a:sym typeface="Rokkitt"/>
                <a:hlinkClick r:id="rId4"/>
              </a:rPr>
              <a:t>Video</a:t>
            </a:r>
            <a:endParaRPr lang="en-US" sz="1800" u="sng" dirty="0">
              <a:solidFill>
                <a:schemeClr val="hlink"/>
              </a:solidFill>
              <a:ea typeface="Rokkitt"/>
              <a:cs typeface="Rokkitt"/>
              <a:sym typeface="Rokkitt"/>
              <a:hlinkClick r:id="rId5"/>
            </a:endParaRPr>
          </a:p>
        </p:txBody>
      </p:sp>
      <p:pic>
        <p:nvPicPr>
          <p:cNvPr id="5" name="Picture 4"/>
          <p:cNvPicPr>
            <a:picLocks noChangeAspect="1"/>
          </p:cNvPicPr>
          <p:nvPr/>
        </p:nvPicPr>
        <p:blipFill>
          <a:blip r:embed="rId6"/>
          <a:stretch>
            <a:fillRect/>
          </a:stretch>
        </p:blipFill>
        <p:spPr>
          <a:xfrm>
            <a:off x="66032" y="1948892"/>
            <a:ext cx="4643938" cy="3092665"/>
          </a:xfrm>
          <a:prstGeom prst="rect">
            <a:avLst/>
          </a:prstGeom>
        </p:spPr>
      </p:pic>
      <p:sp>
        <p:nvSpPr>
          <p:cNvPr id="6" name="Oval 5"/>
          <p:cNvSpPr/>
          <p:nvPr/>
        </p:nvSpPr>
        <p:spPr>
          <a:xfrm>
            <a:off x="1136822" y="1289718"/>
            <a:ext cx="160637" cy="180736"/>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1334462" y="1284897"/>
            <a:ext cx="160637" cy="180736"/>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1151237" y="1048816"/>
            <a:ext cx="292443" cy="326038"/>
          </a:xfrm>
          <a:prstGeom prst="ellips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684484" y="1008344"/>
            <a:ext cx="615874" cy="369332"/>
          </a:xfrm>
          <a:prstGeom prst="rect">
            <a:avLst/>
          </a:prstGeom>
          <a:noFill/>
        </p:spPr>
        <p:txBody>
          <a:bodyPr wrap="none" rtlCol="0">
            <a:spAutoFit/>
          </a:bodyPr>
          <a:lstStyle/>
          <a:p>
            <a:r>
              <a:rPr lang="en-US" smtClean="0"/>
              <a:t>H</a:t>
            </a:r>
            <a:r>
              <a:rPr lang="en-US" baseline="-25000" smtClean="0"/>
              <a:t>2</a:t>
            </a:r>
            <a:r>
              <a:rPr lang="en-US" smtClean="0"/>
              <a:t>O</a:t>
            </a:r>
            <a:endParaRPr lang="en-US"/>
          </a:p>
        </p:txBody>
      </p:sp>
      <p:cxnSp>
        <p:nvCxnSpPr>
          <p:cNvPr id="9" name="Straight Arrow Connector 8"/>
          <p:cNvCxnSpPr>
            <a:stCxn id="21" idx="3"/>
          </p:cNvCxnSpPr>
          <p:nvPr/>
        </p:nvCxnSpPr>
        <p:spPr>
          <a:xfrm flipH="1">
            <a:off x="593124" y="1327107"/>
            <a:ext cx="600940" cy="184857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1373612" y="1281165"/>
            <a:ext cx="143305" cy="19315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1449765" y="1250045"/>
            <a:ext cx="850593" cy="199978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1361631" y="1204227"/>
            <a:ext cx="1801699" cy="208267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1378899" y="1130085"/>
            <a:ext cx="2647544" cy="211974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145574" y="2956265"/>
            <a:ext cx="1546640" cy="353943"/>
          </a:xfrm>
          <a:prstGeom prst="rect">
            <a:avLst/>
          </a:prstGeom>
          <a:solidFill>
            <a:schemeClr val="bg1"/>
          </a:solidFill>
        </p:spPr>
        <p:txBody>
          <a:bodyPr wrap="square" rtlCol="0">
            <a:spAutoFit/>
          </a:bodyPr>
          <a:lstStyle/>
          <a:p>
            <a:r>
              <a:rPr lang="en-US" sz="1700" dirty="0" smtClean="0">
                <a:solidFill>
                  <a:schemeClr val="tx1">
                    <a:lumMod val="75000"/>
                    <a:lumOff val="25000"/>
                  </a:schemeClr>
                </a:solidFill>
              </a:rPr>
              <a:t>108 g/</a:t>
            </a:r>
            <a:r>
              <a:rPr lang="en-US" sz="1700" dirty="0" err="1" smtClean="0">
                <a:solidFill>
                  <a:schemeClr val="tx1">
                    <a:lumMod val="75000"/>
                    <a:lumOff val="25000"/>
                  </a:schemeClr>
                </a:solidFill>
              </a:rPr>
              <a:t>mol</a:t>
            </a:r>
            <a:endParaRPr lang="en-US" sz="1700" dirty="0">
              <a:solidFill>
                <a:schemeClr val="tx1">
                  <a:lumMod val="75000"/>
                  <a:lumOff val="25000"/>
                </a:schemeClr>
              </a:solidFill>
            </a:endParaRPr>
          </a:p>
        </p:txBody>
      </p:sp>
      <p:sp>
        <p:nvSpPr>
          <p:cNvPr id="4" name="TextBox 3"/>
          <p:cNvSpPr txBox="1"/>
          <p:nvPr/>
        </p:nvSpPr>
        <p:spPr>
          <a:xfrm>
            <a:off x="1516917" y="1211835"/>
            <a:ext cx="6465821" cy="45243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dirty="0" smtClean="0"/>
              <a:t>A 4.5 gram sample of which of the following would have the greatest mass percent of oxygen?</a:t>
            </a:r>
          </a:p>
          <a:p>
            <a:pPr marL="342900" indent="-342900">
              <a:buAutoNum type="alphaUcPeriod"/>
            </a:pPr>
            <a:r>
              <a:rPr lang="en-US" dirty="0" smtClean="0"/>
              <a:t>Na</a:t>
            </a:r>
            <a:r>
              <a:rPr lang="en-US" baseline="-25000" dirty="0" smtClean="0"/>
              <a:t>2</a:t>
            </a:r>
            <a:r>
              <a:rPr lang="en-US" dirty="0" smtClean="0"/>
              <a:t>O (molar mass = 62 g/</a:t>
            </a:r>
            <a:r>
              <a:rPr lang="en-US" dirty="0" err="1" smtClean="0"/>
              <a:t>mol</a:t>
            </a:r>
            <a:r>
              <a:rPr lang="en-US" dirty="0" smtClean="0"/>
              <a:t>)</a:t>
            </a:r>
          </a:p>
          <a:p>
            <a:pPr marL="342900" indent="-342900">
              <a:buFontTx/>
              <a:buAutoNum type="alphaUcPeriod"/>
            </a:pPr>
            <a:r>
              <a:rPr lang="en-US" dirty="0" smtClean="0"/>
              <a:t>Li</a:t>
            </a:r>
            <a:r>
              <a:rPr lang="en-US" baseline="-25000" dirty="0" smtClean="0"/>
              <a:t>2</a:t>
            </a:r>
            <a:r>
              <a:rPr lang="en-US" dirty="0" smtClean="0"/>
              <a:t>O </a:t>
            </a:r>
            <a:r>
              <a:rPr lang="en-US" dirty="0"/>
              <a:t>(molar mass = </a:t>
            </a:r>
            <a:r>
              <a:rPr lang="en-US" dirty="0" smtClean="0"/>
              <a:t>30 </a:t>
            </a:r>
            <a:r>
              <a:rPr lang="en-US" dirty="0"/>
              <a:t>g/</a:t>
            </a:r>
            <a:r>
              <a:rPr lang="en-US" dirty="0" err="1"/>
              <a:t>mol</a:t>
            </a:r>
            <a:r>
              <a:rPr lang="en-US" dirty="0" smtClean="0"/>
              <a:t>)</a:t>
            </a:r>
          </a:p>
          <a:p>
            <a:pPr marL="342900" indent="-342900">
              <a:buFontTx/>
              <a:buAutoNum type="alphaUcPeriod"/>
            </a:pPr>
            <a:r>
              <a:rPr lang="en-US" dirty="0" err="1" smtClean="0"/>
              <a:t>MgO</a:t>
            </a:r>
            <a:r>
              <a:rPr lang="en-US" dirty="0"/>
              <a:t> (molar mass = </a:t>
            </a:r>
            <a:r>
              <a:rPr lang="en-US" dirty="0" smtClean="0"/>
              <a:t>40 </a:t>
            </a:r>
            <a:r>
              <a:rPr lang="en-US" dirty="0"/>
              <a:t>g/</a:t>
            </a:r>
            <a:r>
              <a:rPr lang="en-US" dirty="0" err="1"/>
              <a:t>mol</a:t>
            </a:r>
            <a:r>
              <a:rPr lang="en-US" dirty="0" smtClean="0"/>
              <a:t>)</a:t>
            </a:r>
          </a:p>
          <a:p>
            <a:pPr marL="342900" indent="-342900">
              <a:buFontTx/>
              <a:buAutoNum type="alphaUcPeriod"/>
            </a:pPr>
            <a:r>
              <a:rPr lang="en-US" dirty="0" err="1" smtClean="0"/>
              <a:t>SrO</a:t>
            </a:r>
            <a:r>
              <a:rPr lang="en-US" dirty="0" smtClean="0"/>
              <a:t> </a:t>
            </a:r>
            <a:r>
              <a:rPr lang="en-US" dirty="0"/>
              <a:t>(molar mass = </a:t>
            </a:r>
            <a:r>
              <a:rPr lang="en-US" dirty="0" smtClean="0"/>
              <a:t>104 </a:t>
            </a:r>
            <a:r>
              <a:rPr lang="en-US" dirty="0"/>
              <a:t>g/</a:t>
            </a:r>
            <a:r>
              <a:rPr lang="en-US" dirty="0" err="1"/>
              <a:t>mol</a:t>
            </a:r>
            <a:r>
              <a:rPr lang="en-US" dirty="0" smtClean="0"/>
              <a:t>)</a:t>
            </a:r>
          </a:p>
          <a:p>
            <a:endParaRPr lang="en-US" dirty="0"/>
          </a:p>
          <a:p>
            <a:endParaRPr lang="en-US" dirty="0" smtClean="0"/>
          </a:p>
          <a:p>
            <a:r>
              <a:rPr lang="en-US" dirty="0" smtClean="0"/>
              <a:t>Answer:</a:t>
            </a:r>
          </a:p>
          <a:p>
            <a:pPr marL="342900" indent="-342900">
              <a:buAutoNum type="alphaUcPeriod"/>
            </a:pPr>
            <a:r>
              <a:rPr lang="en-US" dirty="0" smtClean="0"/>
              <a:t>16/62 x 100 = 26 %</a:t>
            </a:r>
          </a:p>
          <a:p>
            <a:pPr marL="342900" indent="-342900">
              <a:buAutoNum type="alphaUcPeriod"/>
            </a:pPr>
            <a:r>
              <a:rPr lang="en-US" dirty="0" smtClean="0">
                <a:solidFill>
                  <a:schemeClr val="accent1"/>
                </a:solidFill>
              </a:rPr>
              <a:t>16/30 x 100 = 53%</a:t>
            </a:r>
          </a:p>
          <a:p>
            <a:pPr marL="342900" indent="-342900">
              <a:buAutoNum type="alphaUcPeriod"/>
            </a:pPr>
            <a:r>
              <a:rPr lang="en-US" dirty="0" smtClean="0">
                <a:solidFill>
                  <a:schemeClr val="bg1"/>
                </a:solidFill>
              </a:rPr>
              <a:t>16/40 x 100 = 40%</a:t>
            </a:r>
          </a:p>
          <a:p>
            <a:pPr marL="342900" indent="-342900">
              <a:buAutoNum type="alphaUcPeriod"/>
            </a:pPr>
            <a:r>
              <a:rPr lang="en-US" dirty="0" smtClean="0"/>
              <a:t>16/104 x 100 = 15%</a:t>
            </a:r>
            <a:endParaRPr lang="en-US" dirty="0"/>
          </a:p>
          <a:p>
            <a:pPr marL="342900" indent="-342900">
              <a:buFontTx/>
              <a:buAutoNum type="alphaUcPeriod"/>
            </a:pPr>
            <a:endParaRPr lang="en-US" dirty="0"/>
          </a:p>
          <a:p>
            <a:pPr marL="342900" indent="-342900">
              <a:buFontTx/>
              <a:buAutoNum type="alphaUcPeriod"/>
            </a:pPr>
            <a:endParaRPr lang="en-US" dirty="0"/>
          </a:p>
          <a:p>
            <a:pPr marL="342900" indent="-342900">
              <a:buAutoNum type="alphaUcPeriod"/>
            </a:pPr>
            <a:endParaRPr lang="en-US" dirty="0"/>
          </a:p>
        </p:txBody>
      </p:sp>
      <p:sp>
        <p:nvSpPr>
          <p:cNvPr id="38" name="Rounded Rectangle 37"/>
          <p:cNvSpPr/>
          <p:nvPr/>
        </p:nvSpPr>
        <p:spPr>
          <a:xfrm>
            <a:off x="1544995" y="3133236"/>
            <a:ext cx="6409664" cy="242594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409958007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8"/>
                                        </p:tgtEl>
                                      </p:cBhvr>
                                    </p:animEffect>
                                    <p:set>
                                      <p:cBhvr>
                                        <p:cTn id="15" dur="1" fill="hold">
                                          <p:stCondLst>
                                            <p:cond delay="4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38" grpId="0" animBg="1"/>
      <p:bldP spid="3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98524" y="173718"/>
            <a:ext cx="7556400" cy="11160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kkitt"/>
              <a:buNone/>
            </a:pPr>
            <a:r>
              <a:rPr lang="en-US" dirty="0" smtClean="0"/>
              <a:t>Composition of Pure Substances and/or Mixtures</a:t>
            </a:r>
            <a:endParaRPr lang="en-US" dirty="0"/>
          </a:p>
        </p:txBody>
      </p:sp>
      <p:sp>
        <p:nvSpPr>
          <p:cNvPr id="224" name="Shape 224"/>
          <p:cNvSpPr txBox="1">
            <a:spLocks noGrp="1"/>
          </p:cNvSpPr>
          <p:nvPr>
            <p:ph type="body" idx="1"/>
          </p:nvPr>
        </p:nvSpPr>
        <p:spPr>
          <a:prstGeom prst="rect">
            <a:avLst/>
          </a:prstGeom>
          <a:noFill/>
          <a:ln>
            <a:noFill/>
          </a:ln>
        </p:spPr>
        <p:txBody>
          <a:bodyPr lIns="91425" tIns="45700" rIns="91425" bIns="45700" anchor="t" anchorCtr="0">
            <a:noAutofit/>
          </a:bodyPr>
          <a:lstStyle/>
          <a:p>
            <a:pPr marL="228600" marR="0" lvl="0" indent="-212725" algn="l" rtl="0">
              <a:spcBef>
                <a:spcPts val="0"/>
              </a:spcBef>
              <a:buClr>
                <a:schemeClr val="dk1"/>
              </a:buClr>
              <a:buSzPct val="61111"/>
              <a:buFont typeface="Arial"/>
              <a:buNone/>
            </a:pPr>
            <a:endParaRPr/>
          </a:p>
          <a:p>
            <a:pPr marL="228600" marR="0" lvl="0" indent="-228600" algn="l" rtl="0">
              <a:spcBef>
                <a:spcPts val="0"/>
              </a:spcBef>
              <a:buClr>
                <a:schemeClr val="accent1"/>
              </a:buClr>
              <a:buSzPct val="75000"/>
              <a:buFont typeface="Noto Sans Symbols"/>
              <a:buNone/>
            </a:pPr>
            <a:endParaRPr/>
          </a:p>
        </p:txBody>
      </p:sp>
      <p:sp>
        <p:nvSpPr>
          <p:cNvPr id="229" name="Shape 229"/>
          <p:cNvSpPr txBox="1">
            <a:spLocks noGrp="1"/>
          </p:cNvSpPr>
          <p:nvPr>
            <p:ph type="body" idx="2"/>
          </p:nvPr>
        </p:nvSpPr>
        <p:spPr>
          <a:xfrm>
            <a:off x="4244899" y="717530"/>
            <a:ext cx="3915522" cy="4691100"/>
          </a:xfrm>
          <a:prstGeom prst="rect">
            <a:avLst/>
          </a:prstGeom>
        </p:spPr>
        <p:txBody>
          <a:bodyPr lIns="91425" tIns="91425" rIns="91425" bIns="91425" anchor="t" anchorCtr="0">
            <a:noAutofit/>
          </a:bodyPr>
          <a:lstStyle/>
          <a:p>
            <a:pPr marL="457200" lvl="0" indent="-228600" rtl="0">
              <a:spcBef>
                <a:spcPts val="0"/>
              </a:spcBef>
            </a:pPr>
            <a:r>
              <a:rPr lang="en-US" dirty="0" smtClean="0"/>
              <a:t>Percent mass can be used to determine the composition of a substance</a:t>
            </a:r>
          </a:p>
          <a:p>
            <a:pPr marL="685800" lvl="1">
              <a:spcBef>
                <a:spcPts val="0"/>
              </a:spcBef>
            </a:pPr>
            <a:r>
              <a:rPr lang="en-US" dirty="0" smtClean="0"/>
              <a:t>% mass can also be used to find the empirical formula</a:t>
            </a:r>
          </a:p>
          <a:p>
            <a:pPr marL="457200">
              <a:spcBef>
                <a:spcPts val="0"/>
              </a:spcBef>
            </a:pPr>
            <a:r>
              <a:rPr lang="en-US" dirty="0" smtClean="0"/>
              <a:t>The empirical formula is the simplest formula of a substance</a:t>
            </a:r>
          </a:p>
          <a:p>
            <a:pPr marL="685800" lvl="1">
              <a:spcBef>
                <a:spcPts val="0"/>
              </a:spcBef>
            </a:pPr>
            <a:r>
              <a:rPr lang="en-US" dirty="0" smtClean="0"/>
              <a:t>It is a ratio between the moles of each element in the substance</a:t>
            </a:r>
          </a:p>
          <a:p>
            <a:pPr marL="685800" lvl="1">
              <a:spcBef>
                <a:spcPts val="0"/>
              </a:spcBef>
            </a:pPr>
            <a:r>
              <a:rPr lang="en-US" dirty="0" smtClean="0"/>
              <a:t>Quick steps to solve!</a:t>
            </a:r>
          </a:p>
          <a:p>
            <a:pPr marL="914400" lvl="2">
              <a:spcBef>
                <a:spcPts val="0"/>
              </a:spcBef>
            </a:pPr>
            <a:r>
              <a:rPr lang="en-US" dirty="0" smtClean="0"/>
              <a:t>% to mass, mass to moles, divide by the smallest and multiply ‘til whole!)</a:t>
            </a:r>
          </a:p>
          <a:p>
            <a:pPr marL="685800" lvl="1">
              <a:spcBef>
                <a:spcPts val="0"/>
              </a:spcBef>
            </a:pPr>
            <a:r>
              <a:rPr lang="en-US" dirty="0" smtClean="0"/>
              <a:t>The molecular formula is the actual formula of a substance</a:t>
            </a:r>
          </a:p>
          <a:p>
            <a:pPr marL="914400" lvl="2">
              <a:spcBef>
                <a:spcPts val="0"/>
              </a:spcBef>
            </a:pPr>
            <a:r>
              <a:rPr lang="en-US" dirty="0" smtClean="0"/>
              <a:t>It is a whole number multiple of the empirical formula</a:t>
            </a:r>
          </a:p>
          <a:p>
            <a:pPr marL="685800" lvl="1">
              <a:spcBef>
                <a:spcPts val="0"/>
              </a:spcBef>
            </a:pPr>
            <a:endParaRPr lang="en-US" dirty="0"/>
          </a:p>
          <a:p>
            <a:pPr lvl="0" indent="457200" rtl="0">
              <a:spcBef>
                <a:spcPts val="0"/>
              </a:spcBef>
              <a:buNone/>
            </a:pPr>
            <a:endParaRPr dirty="0"/>
          </a:p>
          <a:p>
            <a:pPr marL="457200" lvl="0" indent="-228600">
              <a:spcBef>
                <a:spcPts val="0"/>
              </a:spcBef>
            </a:pPr>
            <a:endParaRPr dirty="0"/>
          </a:p>
        </p:txBody>
      </p:sp>
      <p:sp>
        <p:nvSpPr>
          <p:cNvPr id="225" name="Shape 225"/>
          <p:cNvSpPr txBox="1"/>
          <p:nvPr/>
        </p:nvSpPr>
        <p:spPr>
          <a:xfrm>
            <a:off x="70525" y="6242523"/>
            <a:ext cx="9144000" cy="774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ea typeface="Rokkitt"/>
                <a:cs typeface="Rokkitt"/>
                <a:sym typeface="Rokkitt"/>
              </a:rPr>
              <a:t>LO </a:t>
            </a:r>
            <a:r>
              <a:rPr lang="en-US" sz="1800" dirty="0" smtClean="0">
                <a:solidFill>
                  <a:schemeClr val="dk1"/>
                </a:solidFill>
                <a:ea typeface="Rokkitt"/>
                <a:cs typeface="Rokkitt"/>
                <a:sym typeface="Rokkitt"/>
              </a:rPr>
              <a:t>1.2: Select and apply mathematical routines to mass data to identify or infer the composition of pure substances and/or mixtures.</a:t>
            </a:r>
            <a:r>
              <a:rPr lang="en-US" sz="1800" dirty="0">
                <a:solidFill>
                  <a:schemeClr val="dk1"/>
                </a:solidFill>
                <a:latin typeface="Rokkitt"/>
                <a:ea typeface="Rokkitt"/>
                <a:cs typeface="Rokkitt"/>
                <a:sym typeface="Rokkitt"/>
              </a:rPr>
              <a:t>		</a:t>
            </a:r>
          </a:p>
        </p:txBody>
      </p:sp>
      <p:sp>
        <p:nvSpPr>
          <p:cNvPr id="226" name="Shape 226"/>
          <p:cNvSpPr txBox="1"/>
          <p:nvPr/>
        </p:nvSpPr>
        <p:spPr>
          <a:xfrm>
            <a:off x="8065720" y="-62015"/>
            <a:ext cx="9795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ea typeface="Rokkitt"/>
                <a:cs typeface="Rokkitt"/>
                <a:sym typeface="Rokkitt"/>
                <a:hlinkClick r:id="rId3"/>
              </a:rPr>
              <a:t>Source</a:t>
            </a:r>
            <a:endParaRPr lang="en-US" sz="1800" dirty="0">
              <a:solidFill>
                <a:schemeClr val="dk1"/>
              </a:solidFill>
              <a:ea typeface="Rokkitt"/>
              <a:cs typeface="Rokkitt"/>
              <a:sym typeface="Rokkitt"/>
            </a:endParaRPr>
          </a:p>
        </p:txBody>
      </p:sp>
      <p:sp>
        <p:nvSpPr>
          <p:cNvPr id="227" name="Shape 227"/>
          <p:cNvSpPr txBox="1"/>
          <p:nvPr/>
        </p:nvSpPr>
        <p:spPr>
          <a:xfrm>
            <a:off x="8125176" y="1788699"/>
            <a:ext cx="8949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ea typeface="Rokkitt"/>
                <a:cs typeface="Rokkitt"/>
                <a:sym typeface="Rokkitt"/>
                <a:hlinkClick r:id="rId4"/>
              </a:rPr>
              <a:t>Video</a:t>
            </a:r>
            <a:endParaRPr lang="en-US" sz="1800" u="sng" dirty="0">
              <a:solidFill>
                <a:schemeClr val="hlink"/>
              </a:solidFill>
              <a:ea typeface="Rokkitt"/>
              <a:cs typeface="Rokkitt"/>
              <a:sym typeface="Rokkitt"/>
              <a:hlinkClick r:id="rId5"/>
            </a:endParaRPr>
          </a:p>
        </p:txBody>
      </p:sp>
      <p:pic>
        <p:nvPicPr>
          <p:cNvPr id="4" name="Picture 3"/>
          <p:cNvPicPr>
            <a:picLocks noChangeAspect="1"/>
          </p:cNvPicPr>
          <p:nvPr/>
        </p:nvPicPr>
        <p:blipFill>
          <a:blip r:embed="rId6"/>
          <a:stretch>
            <a:fillRect/>
          </a:stretch>
        </p:blipFill>
        <p:spPr>
          <a:xfrm>
            <a:off x="231277" y="2097905"/>
            <a:ext cx="4190645" cy="2374699"/>
          </a:xfrm>
          <a:prstGeom prst="rect">
            <a:avLst/>
          </a:prstGeom>
        </p:spPr>
      </p:pic>
      <p:pic>
        <p:nvPicPr>
          <p:cNvPr id="13" name="Picture 12"/>
          <p:cNvPicPr>
            <a:picLocks noChangeAspect="1"/>
          </p:cNvPicPr>
          <p:nvPr/>
        </p:nvPicPr>
        <p:blipFill>
          <a:blip r:embed="rId7"/>
          <a:stretch>
            <a:fillRect/>
          </a:stretch>
        </p:blipFill>
        <p:spPr>
          <a:xfrm>
            <a:off x="626808" y="1076861"/>
            <a:ext cx="8064500" cy="4800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4" name="Rounded Rectangle 13"/>
          <p:cNvSpPr/>
          <p:nvPr/>
        </p:nvSpPr>
        <p:spPr>
          <a:xfrm>
            <a:off x="708128" y="4064139"/>
            <a:ext cx="7857649" cy="172914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117914266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1" presetClass="entr" presetSubtype="0" fill="hold" grpId="1"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14"/>
                                        </p:tgtEl>
                                      </p:cBhvr>
                                    </p:animEffect>
                                    <p:anim calcmode="lin" valueType="num">
                                      <p:cBhvr>
                                        <p:cTn id="14" dur="1000"/>
                                        <p:tgtEl>
                                          <p:spTgt spid="14"/>
                                        </p:tgtEl>
                                        <p:attrNameLst>
                                          <p:attrName>ppt_x</p:attrName>
                                        </p:attrNameLst>
                                      </p:cBhvr>
                                      <p:tavLst>
                                        <p:tav tm="0">
                                          <p:val>
                                            <p:strVal val="ppt_x"/>
                                          </p:val>
                                        </p:tav>
                                        <p:tav tm="100000">
                                          <p:val>
                                            <p:strVal val="ppt_x"/>
                                          </p:val>
                                        </p:tav>
                                      </p:tavLst>
                                    </p:anim>
                                    <p:anim calcmode="lin" valueType="num">
                                      <p:cBhvr>
                                        <p:cTn id="15" dur="1000"/>
                                        <p:tgtEl>
                                          <p:spTgt spid="14"/>
                                        </p:tgtEl>
                                        <p:attrNameLst>
                                          <p:attrName>ppt_y</p:attrName>
                                        </p:attrNameLst>
                                      </p:cBhvr>
                                      <p:tavLst>
                                        <p:tav tm="0">
                                          <p:val>
                                            <p:strVal val="ppt_y"/>
                                          </p:val>
                                        </p:tav>
                                        <p:tav tm="100000">
                                          <p:val>
                                            <p:strVal val="ppt_y+.1"/>
                                          </p:val>
                                        </p:tav>
                                      </p:tavLst>
                                    </p:anim>
                                    <p:set>
                                      <p:cBhvr>
                                        <p:cTn id="16"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2820" y="1105807"/>
            <a:ext cx="3561831" cy="4749108"/>
          </a:xfrm>
          <a:prstGeom prst="rect">
            <a:avLst/>
          </a:prstGeom>
        </p:spPr>
      </p:pic>
      <p:sp>
        <p:nvSpPr>
          <p:cNvPr id="223" name="Shape 223"/>
          <p:cNvSpPr txBox="1">
            <a:spLocks noGrp="1"/>
          </p:cNvSpPr>
          <p:nvPr>
            <p:ph type="title"/>
          </p:nvPr>
        </p:nvSpPr>
        <p:spPr>
          <a:xfrm>
            <a:off x="498524" y="173718"/>
            <a:ext cx="7556400" cy="11160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kkitt"/>
              <a:buNone/>
            </a:pPr>
            <a:r>
              <a:rPr lang="en-US" dirty="0" smtClean="0"/>
              <a:t>Identifying Purity of a Substance</a:t>
            </a:r>
            <a:endParaRPr lang="en-US" dirty="0"/>
          </a:p>
        </p:txBody>
      </p:sp>
      <p:sp>
        <p:nvSpPr>
          <p:cNvPr id="224" name="Shape 224"/>
          <p:cNvSpPr txBox="1">
            <a:spLocks noGrp="1"/>
          </p:cNvSpPr>
          <p:nvPr>
            <p:ph type="body" idx="1"/>
          </p:nvPr>
        </p:nvSpPr>
        <p:spPr>
          <a:prstGeom prst="rect">
            <a:avLst/>
          </a:prstGeom>
          <a:noFill/>
          <a:ln>
            <a:noFill/>
          </a:ln>
        </p:spPr>
        <p:txBody>
          <a:bodyPr lIns="91425" tIns="45700" rIns="91425" bIns="45700" anchor="t" anchorCtr="0">
            <a:noAutofit/>
          </a:bodyPr>
          <a:lstStyle/>
          <a:p>
            <a:pPr marL="228600" marR="0" lvl="0" indent="-212725" algn="l" rtl="0">
              <a:spcBef>
                <a:spcPts val="0"/>
              </a:spcBef>
              <a:buClr>
                <a:schemeClr val="dk1"/>
              </a:buClr>
              <a:buSzPct val="61111"/>
              <a:buFont typeface="Arial"/>
              <a:buNone/>
            </a:pPr>
            <a:endParaRPr/>
          </a:p>
          <a:p>
            <a:pPr marL="228600" marR="0" lvl="0" indent="-228600" algn="l" rtl="0">
              <a:spcBef>
                <a:spcPts val="0"/>
              </a:spcBef>
              <a:buClr>
                <a:schemeClr val="accent1"/>
              </a:buClr>
              <a:buSzPct val="75000"/>
              <a:buFont typeface="Noto Sans Symbols"/>
              <a:buNone/>
            </a:pPr>
            <a:endParaRPr/>
          </a:p>
        </p:txBody>
      </p:sp>
      <p:sp>
        <p:nvSpPr>
          <p:cNvPr id="229" name="Shape 229"/>
          <p:cNvSpPr txBox="1">
            <a:spLocks noGrp="1"/>
          </p:cNvSpPr>
          <p:nvPr>
            <p:ph type="body" idx="2"/>
          </p:nvPr>
        </p:nvSpPr>
        <p:spPr>
          <a:xfrm>
            <a:off x="4308518" y="1163815"/>
            <a:ext cx="3915522" cy="4691100"/>
          </a:xfrm>
          <a:prstGeom prst="rect">
            <a:avLst/>
          </a:prstGeom>
        </p:spPr>
        <p:txBody>
          <a:bodyPr lIns="91425" tIns="91425" rIns="91425" bIns="91425" anchor="t" anchorCtr="0">
            <a:noAutofit/>
          </a:bodyPr>
          <a:lstStyle/>
          <a:p>
            <a:pPr marL="457200" lvl="0" indent="-228600" rtl="0">
              <a:spcBef>
                <a:spcPts val="0"/>
              </a:spcBef>
            </a:pPr>
            <a:r>
              <a:rPr lang="en-US" dirty="0" smtClean="0"/>
              <a:t>Impurities in a substance can change the percent composition by mass </a:t>
            </a:r>
          </a:p>
          <a:p>
            <a:pPr marL="457200" lvl="0" indent="-228600" rtl="0">
              <a:spcBef>
                <a:spcPts val="0"/>
              </a:spcBef>
            </a:pPr>
            <a:r>
              <a:rPr lang="en-US" dirty="0" smtClean="0"/>
              <a:t>If more of a certain element is added from an impurity, then the percent mass of that element will increase and vice versa</a:t>
            </a:r>
          </a:p>
          <a:p>
            <a:pPr marL="457200" lvl="0" indent="-228600" rtl="0">
              <a:spcBef>
                <a:spcPts val="0"/>
              </a:spcBef>
            </a:pPr>
            <a:r>
              <a:rPr lang="en-US" dirty="0" smtClean="0"/>
              <a:t>When heating a hydrate, the substance is heated several times to ensure the water is driven off</a:t>
            </a:r>
          </a:p>
          <a:p>
            <a:pPr marL="685800" lvl="1">
              <a:spcBef>
                <a:spcPts val="0"/>
              </a:spcBef>
            </a:pPr>
            <a:r>
              <a:rPr lang="en-US" dirty="0" smtClean="0"/>
              <a:t>Then you are simply left with the pure substance and no excess water</a:t>
            </a:r>
            <a:endParaRPr dirty="0"/>
          </a:p>
          <a:p>
            <a:pPr marL="457200" lvl="0" indent="-228600">
              <a:spcBef>
                <a:spcPts val="0"/>
              </a:spcBef>
            </a:pPr>
            <a:endParaRPr dirty="0"/>
          </a:p>
        </p:txBody>
      </p:sp>
      <p:sp>
        <p:nvSpPr>
          <p:cNvPr id="225" name="Shape 225"/>
          <p:cNvSpPr txBox="1"/>
          <p:nvPr/>
        </p:nvSpPr>
        <p:spPr>
          <a:xfrm>
            <a:off x="70525" y="6008076"/>
            <a:ext cx="9144000" cy="774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ea typeface="Rokkitt"/>
                <a:cs typeface="Rokkitt"/>
                <a:sym typeface="Rokkitt"/>
              </a:rPr>
              <a:t>LO </a:t>
            </a:r>
            <a:r>
              <a:rPr lang="en-US" sz="1800" dirty="0" smtClean="0">
                <a:solidFill>
                  <a:schemeClr val="dk1"/>
                </a:solidFill>
                <a:ea typeface="Rokkitt"/>
                <a:cs typeface="Rokkitt"/>
                <a:sym typeface="Rokkitt"/>
              </a:rPr>
              <a:t>1.3:  The student is able to select and apply mathematical relationships to mass data in order to justify a claim regarding the identity and/or estimated purity of a substance.</a:t>
            </a:r>
            <a:r>
              <a:rPr lang="en-US" sz="1800" dirty="0">
                <a:solidFill>
                  <a:schemeClr val="dk1"/>
                </a:solidFill>
                <a:latin typeface="Rokkitt"/>
                <a:ea typeface="Rokkitt"/>
                <a:cs typeface="Rokkitt"/>
                <a:sym typeface="Rokkitt"/>
              </a:rPr>
              <a:t>		</a:t>
            </a:r>
          </a:p>
        </p:txBody>
      </p:sp>
      <p:sp>
        <p:nvSpPr>
          <p:cNvPr id="226" name="Shape 226"/>
          <p:cNvSpPr txBox="1"/>
          <p:nvPr/>
        </p:nvSpPr>
        <p:spPr>
          <a:xfrm>
            <a:off x="8065720" y="-62015"/>
            <a:ext cx="9795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ea typeface="Rokkitt"/>
                <a:cs typeface="Rokkitt"/>
                <a:sym typeface="Rokkitt"/>
                <a:hlinkClick r:id="rId4"/>
              </a:rPr>
              <a:t>Source</a:t>
            </a:r>
            <a:endParaRPr lang="en-US" sz="1800" dirty="0">
              <a:solidFill>
                <a:schemeClr val="dk1"/>
              </a:solidFill>
              <a:ea typeface="Rokkitt"/>
              <a:cs typeface="Rokkitt"/>
              <a:sym typeface="Rokkitt"/>
            </a:endParaRPr>
          </a:p>
        </p:txBody>
      </p:sp>
      <p:sp>
        <p:nvSpPr>
          <p:cNvPr id="227" name="Shape 227"/>
          <p:cNvSpPr txBox="1"/>
          <p:nvPr/>
        </p:nvSpPr>
        <p:spPr>
          <a:xfrm>
            <a:off x="8137627" y="1788699"/>
            <a:ext cx="8949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ea typeface="Rokkitt"/>
                <a:cs typeface="Rokkitt"/>
                <a:sym typeface="Rokkitt"/>
                <a:hlinkClick r:id="rId5"/>
              </a:rPr>
              <a:t>Video</a:t>
            </a:r>
            <a:endParaRPr lang="en-US" sz="1800" u="sng" dirty="0">
              <a:solidFill>
                <a:schemeClr val="hlink"/>
              </a:solidFill>
              <a:ea typeface="Rokkitt"/>
              <a:cs typeface="Rokkitt"/>
              <a:sym typeface="Rokkitt"/>
              <a:hlinkClick r:id="rId6"/>
            </a:endParaRPr>
          </a:p>
        </p:txBody>
      </p:sp>
      <p:sp>
        <p:nvSpPr>
          <p:cNvPr id="3" name="TextBox 2"/>
          <p:cNvSpPr txBox="1"/>
          <p:nvPr/>
        </p:nvSpPr>
        <p:spPr>
          <a:xfrm>
            <a:off x="4414026" y="5424755"/>
            <a:ext cx="641144" cy="276999"/>
          </a:xfrm>
          <a:prstGeom prst="rect">
            <a:avLst/>
          </a:prstGeom>
          <a:solidFill>
            <a:schemeClr val="bg1"/>
          </a:solidFill>
        </p:spPr>
        <p:txBody>
          <a:bodyPr wrap="square" rtlCol="0">
            <a:spAutoFit/>
          </a:bodyPr>
          <a:lstStyle/>
          <a:p>
            <a:pPr algn="dist"/>
            <a:endParaRPr lang="en-US" sz="1200" dirty="0">
              <a:latin typeface="Times New Roman"/>
              <a:cs typeface="Times New Roman"/>
            </a:endParaRPr>
          </a:p>
        </p:txBody>
      </p:sp>
      <p:sp>
        <p:nvSpPr>
          <p:cNvPr id="4" name="TextBox 3"/>
          <p:cNvSpPr txBox="1"/>
          <p:nvPr/>
        </p:nvSpPr>
        <p:spPr>
          <a:xfrm>
            <a:off x="239706" y="2264456"/>
            <a:ext cx="7474998" cy="286232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smtClean="0"/>
              <a:t>The mass percent of oxygen in pure glucose, C</a:t>
            </a:r>
            <a:r>
              <a:rPr lang="en-US" baseline="-25000" dirty="0" smtClean="0"/>
              <a:t>6</a:t>
            </a:r>
            <a:r>
              <a:rPr lang="en-US" dirty="0" smtClean="0"/>
              <a:t>H</a:t>
            </a:r>
            <a:r>
              <a:rPr lang="en-US" baseline="-25000" dirty="0" smtClean="0"/>
              <a:t>12</a:t>
            </a:r>
            <a:r>
              <a:rPr lang="en-US" dirty="0" smtClean="0"/>
              <a:t>O</a:t>
            </a:r>
            <a:r>
              <a:rPr lang="en-US" baseline="-25000" dirty="0" smtClean="0"/>
              <a:t>6</a:t>
            </a:r>
            <a:r>
              <a:rPr lang="en-US" dirty="0" smtClean="0"/>
              <a:t> is 53.3 percent. A chemist analyzes a sample of glucose that contains impurities and determines that the mass percent of oxygen is 49.7 percent. Which of the follow impurities could account for the low mass percent of oxygen in the sample?</a:t>
            </a:r>
          </a:p>
          <a:p>
            <a:pPr marL="342900" indent="-342900">
              <a:buAutoNum type="alphaLcPeriod"/>
            </a:pPr>
            <a:r>
              <a:rPr lang="en-US" dirty="0" smtClean="0"/>
              <a:t>n-</a:t>
            </a:r>
            <a:r>
              <a:rPr lang="en-US" dirty="0" err="1" smtClean="0"/>
              <a:t>eicosane</a:t>
            </a:r>
            <a:r>
              <a:rPr lang="en-US" dirty="0" smtClean="0"/>
              <a:t> </a:t>
            </a:r>
            <a:r>
              <a:rPr lang="en-US" dirty="0"/>
              <a:t>(</a:t>
            </a:r>
            <a:r>
              <a:rPr lang="en-US" dirty="0" smtClean="0"/>
              <a:t>C</a:t>
            </a:r>
            <a:r>
              <a:rPr lang="en-US" baseline="-25000" dirty="0" smtClean="0"/>
              <a:t>20</a:t>
            </a:r>
            <a:r>
              <a:rPr lang="en-US" dirty="0" smtClean="0"/>
              <a:t>H</a:t>
            </a:r>
            <a:r>
              <a:rPr lang="en-US" baseline="-25000" dirty="0" smtClean="0"/>
              <a:t>42</a:t>
            </a:r>
            <a:r>
              <a:rPr lang="en-US" dirty="0" smtClean="0"/>
              <a:t>) </a:t>
            </a:r>
          </a:p>
          <a:p>
            <a:pPr marL="342900" indent="-342900">
              <a:buAutoNum type="alphaLcPeriod"/>
            </a:pPr>
            <a:r>
              <a:rPr lang="en-US" dirty="0" smtClean="0"/>
              <a:t>ribose C</a:t>
            </a:r>
            <a:r>
              <a:rPr lang="en-US" baseline="-25000" dirty="0" smtClean="0"/>
              <a:t>5</a:t>
            </a:r>
            <a:r>
              <a:rPr lang="en-US" dirty="0" smtClean="0"/>
              <a:t>H</a:t>
            </a:r>
            <a:r>
              <a:rPr lang="en-US" baseline="-25000" dirty="0" smtClean="0"/>
              <a:t>10</a:t>
            </a:r>
            <a:r>
              <a:rPr lang="en-US" dirty="0" smtClean="0"/>
              <a:t>O</a:t>
            </a:r>
            <a:r>
              <a:rPr lang="en-US" baseline="-25000" dirty="0" smtClean="0"/>
              <a:t>5</a:t>
            </a:r>
          </a:p>
          <a:p>
            <a:pPr marL="342900" indent="-342900">
              <a:buAutoNum type="alphaLcPeriod"/>
            </a:pPr>
            <a:r>
              <a:rPr lang="en-US" dirty="0"/>
              <a:t>f</a:t>
            </a:r>
            <a:r>
              <a:rPr lang="en-US" dirty="0" smtClean="0"/>
              <a:t>ructose, C</a:t>
            </a:r>
            <a:r>
              <a:rPr lang="en-US" baseline="-25000" dirty="0" smtClean="0"/>
              <a:t>6</a:t>
            </a:r>
            <a:r>
              <a:rPr lang="en-US" dirty="0" smtClean="0"/>
              <a:t>H</a:t>
            </a:r>
            <a:r>
              <a:rPr lang="en-US" baseline="-25000" dirty="0" smtClean="0"/>
              <a:t>12</a:t>
            </a:r>
            <a:r>
              <a:rPr lang="en-US" dirty="0" smtClean="0"/>
              <a:t>O</a:t>
            </a:r>
            <a:r>
              <a:rPr lang="en-US" baseline="-25000" dirty="0" smtClean="0"/>
              <a:t>6</a:t>
            </a:r>
          </a:p>
          <a:p>
            <a:pPr marL="342900" indent="-342900">
              <a:buAutoNum type="alphaLcPeriod"/>
            </a:pPr>
            <a:r>
              <a:rPr lang="en-US" dirty="0"/>
              <a:t>s</a:t>
            </a:r>
            <a:r>
              <a:rPr lang="en-US" dirty="0" smtClean="0"/>
              <a:t>ucrose C</a:t>
            </a:r>
            <a:r>
              <a:rPr lang="en-US" baseline="-25000" dirty="0" smtClean="0"/>
              <a:t>12</a:t>
            </a:r>
            <a:r>
              <a:rPr lang="en-US" dirty="0" smtClean="0"/>
              <a:t>H</a:t>
            </a:r>
            <a:r>
              <a:rPr lang="en-US" baseline="-25000" dirty="0" smtClean="0"/>
              <a:t>22</a:t>
            </a:r>
            <a:r>
              <a:rPr lang="en-US" dirty="0" smtClean="0"/>
              <a:t>O</a:t>
            </a:r>
            <a:r>
              <a:rPr lang="en-US" baseline="-25000" dirty="0" smtClean="0"/>
              <a:t>11</a:t>
            </a:r>
          </a:p>
          <a:p>
            <a:pPr marL="342900" indent="-342900">
              <a:buAutoNum type="alphaLcPeriod"/>
            </a:pPr>
            <a:endParaRPr lang="en-US" dirty="0"/>
          </a:p>
        </p:txBody>
      </p:sp>
      <p:sp>
        <p:nvSpPr>
          <p:cNvPr id="7" name="Frame 6"/>
          <p:cNvSpPr/>
          <p:nvPr/>
        </p:nvSpPr>
        <p:spPr>
          <a:xfrm>
            <a:off x="239706" y="3648723"/>
            <a:ext cx="7474998" cy="355107"/>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249249" y="3667781"/>
            <a:ext cx="3950541" cy="338554"/>
          </a:xfrm>
          <a:prstGeom prst="rect">
            <a:avLst/>
          </a:prstGeom>
          <a:noFill/>
        </p:spPr>
        <p:txBody>
          <a:bodyPr wrap="square" rtlCol="0">
            <a:spAutoFit/>
          </a:bodyPr>
          <a:lstStyle/>
          <a:p>
            <a:pPr lvl="0"/>
            <a:r>
              <a:rPr lang="en-US" sz="1600" dirty="0" smtClean="0">
                <a:solidFill>
                  <a:prstClr val="white"/>
                </a:solidFill>
              </a:rPr>
              <a:t>a. has </a:t>
            </a:r>
            <a:r>
              <a:rPr lang="en-US" sz="1600" dirty="0">
                <a:solidFill>
                  <a:prstClr val="white"/>
                </a:solidFill>
              </a:rPr>
              <a:t>the lowest percent by mass of </a:t>
            </a:r>
            <a:r>
              <a:rPr lang="en-US" sz="1600" dirty="0" smtClean="0">
                <a:solidFill>
                  <a:prstClr val="white"/>
                </a:solidFill>
              </a:rPr>
              <a:t>O </a:t>
            </a:r>
            <a:endParaRPr lang="en-US" sz="1600" dirty="0">
              <a:solidFill>
                <a:prstClr val="white"/>
              </a:solidFill>
            </a:endParaRPr>
          </a:p>
        </p:txBody>
      </p:sp>
    </p:spTree>
    <p:extLst>
      <p:ext uri="{BB962C8B-B14F-4D97-AF65-F5344CB8AC3E}">
        <p14:creationId xmlns:p14="http://schemas.microsoft.com/office/powerpoint/2010/main" val="316915545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98524" y="173718"/>
            <a:ext cx="7556400" cy="1116000"/>
          </a:xfrm>
          <a:prstGeom prst="rect">
            <a:avLst/>
          </a:prstGeom>
          <a:noFill/>
          <a:ln>
            <a:noFill/>
          </a:ln>
        </p:spPr>
        <p:txBody>
          <a:bodyPr lIns="91425" tIns="45700" rIns="91425" bIns="45700" anchor="t" anchorCtr="0">
            <a:noAutofit/>
          </a:bodyPr>
          <a:lstStyle/>
          <a:p>
            <a:pPr marL="0" marR="0" lvl="0" indent="0" algn="l" rtl="0">
              <a:spcBef>
                <a:spcPts val="0"/>
              </a:spcBef>
              <a:buClr>
                <a:schemeClr val="accent1"/>
              </a:buClr>
              <a:buSzPct val="25000"/>
              <a:buFont typeface="Rokkitt"/>
              <a:buNone/>
            </a:pPr>
            <a:r>
              <a:rPr lang="en-US" dirty="0" smtClean="0"/>
              <a:t>Mole Calculations</a:t>
            </a:r>
            <a:endParaRPr lang="en-US" dirty="0"/>
          </a:p>
        </p:txBody>
      </p:sp>
      <p:sp>
        <p:nvSpPr>
          <p:cNvPr id="224" name="Shape 224"/>
          <p:cNvSpPr txBox="1">
            <a:spLocks noGrp="1"/>
          </p:cNvSpPr>
          <p:nvPr>
            <p:ph type="body" idx="1"/>
          </p:nvPr>
        </p:nvSpPr>
        <p:spPr>
          <a:prstGeom prst="rect">
            <a:avLst/>
          </a:prstGeom>
          <a:noFill/>
          <a:ln>
            <a:noFill/>
          </a:ln>
        </p:spPr>
        <p:txBody>
          <a:bodyPr lIns="91425" tIns="45700" rIns="91425" bIns="45700" anchor="t" anchorCtr="0">
            <a:noAutofit/>
          </a:bodyPr>
          <a:lstStyle/>
          <a:p>
            <a:pPr marL="228600" marR="0" lvl="0" indent="-212725" algn="l" rtl="0">
              <a:spcBef>
                <a:spcPts val="0"/>
              </a:spcBef>
              <a:buClr>
                <a:schemeClr val="dk1"/>
              </a:buClr>
              <a:buSzPct val="61111"/>
              <a:buFont typeface="Arial"/>
              <a:buNone/>
            </a:pPr>
            <a:endParaRPr dirty="0"/>
          </a:p>
          <a:p>
            <a:pPr marL="228600" marR="0" lvl="0" indent="-228600" algn="l" rtl="0">
              <a:spcBef>
                <a:spcPts val="0"/>
              </a:spcBef>
              <a:buClr>
                <a:schemeClr val="accent1"/>
              </a:buClr>
              <a:buSzPct val="75000"/>
              <a:buFont typeface="Noto Sans Symbols"/>
              <a:buNone/>
            </a:pPr>
            <a:endParaRPr dirty="0"/>
          </a:p>
        </p:txBody>
      </p:sp>
      <p:sp>
        <p:nvSpPr>
          <p:cNvPr id="229" name="Shape 229"/>
          <p:cNvSpPr txBox="1">
            <a:spLocks noGrp="1"/>
          </p:cNvSpPr>
          <p:nvPr>
            <p:ph type="body" idx="2"/>
          </p:nvPr>
        </p:nvSpPr>
        <p:spPr>
          <a:xfrm>
            <a:off x="210065" y="968854"/>
            <a:ext cx="6586151" cy="4691100"/>
          </a:xfrm>
          <a:prstGeom prst="rect">
            <a:avLst/>
          </a:prstGeom>
        </p:spPr>
        <p:txBody>
          <a:bodyPr lIns="91425" tIns="91425" rIns="91425" bIns="91425" anchor="t" anchorCtr="0">
            <a:noAutofit/>
          </a:bodyPr>
          <a:lstStyle/>
          <a:p>
            <a:pPr marL="457200" lvl="0" indent="-228600" rtl="0">
              <a:spcBef>
                <a:spcPts val="0"/>
              </a:spcBef>
            </a:pPr>
            <a:r>
              <a:rPr lang="en-US" dirty="0" smtClean="0"/>
              <a:t>1 mole = 6.02 x 10</a:t>
            </a:r>
            <a:r>
              <a:rPr lang="en-US" baseline="30000" dirty="0" smtClean="0"/>
              <a:t>23</a:t>
            </a:r>
            <a:r>
              <a:rPr lang="en-US" dirty="0" smtClean="0"/>
              <a:t> representative particles</a:t>
            </a:r>
          </a:p>
          <a:p>
            <a:pPr marL="457200">
              <a:spcBef>
                <a:spcPts val="0"/>
              </a:spcBef>
            </a:pPr>
            <a:r>
              <a:rPr lang="en-US" dirty="0" smtClean="0"/>
              <a:t>1 mole = molar mass of a substance</a:t>
            </a:r>
          </a:p>
          <a:p>
            <a:pPr marL="457200">
              <a:spcBef>
                <a:spcPts val="0"/>
              </a:spcBef>
            </a:pPr>
            <a:r>
              <a:rPr lang="en-US" dirty="0" smtClean="0"/>
              <a:t>1 mole = 22.4 L of a gas at STP</a:t>
            </a:r>
          </a:p>
          <a:p>
            <a:pPr marL="457200">
              <a:spcBef>
                <a:spcPts val="0"/>
              </a:spcBef>
            </a:pPr>
            <a:endParaRPr lang="en-US" dirty="0" smtClean="0"/>
          </a:p>
          <a:p>
            <a:pPr marL="457200" lvl="0" indent="-228600" rtl="0">
              <a:spcBef>
                <a:spcPts val="0"/>
              </a:spcBef>
            </a:pPr>
            <a:endParaRPr lang="en-US" dirty="0"/>
          </a:p>
          <a:p>
            <a:pPr lvl="0" indent="457200" rtl="0">
              <a:spcBef>
                <a:spcPts val="0"/>
              </a:spcBef>
              <a:buNone/>
            </a:pPr>
            <a:endParaRPr dirty="0"/>
          </a:p>
          <a:p>
            <a:pPr marL="457200" lvl="0" indent="-228600">
              <a:spcBef>
                <a:spcPts val="0"/>
              </a:spcBef>
            </a:pPr>
            <a:endParaRPr dirty="0"/>
          </a:p>
        </p:txBody>
      </p:sp>
      <p:sp>
        <p:nvSpPr>
          <p:cNvPr id="225" name="Shape 225"/>
          <p:cNvSpPr txBox="1"/>
          <p:nvPr/>
        </p:nvSpPr>
        <p:spPr>
          <a:xfrm>
            <a:off x="70525" y="6008076"/>
            <a:ext cx="9144000" cy="774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ea typeface="Rokkitt"/>
                <a:cs typeface="Rokkitt"/>
                <a:sym typeface="Rokkitt"/>
              </a:rPr>
              <a:t>LO </a:t>
            </a:r>
            <a:r>
              <a:rPr lang="en-US" sz="1800" dirty="0" smtClean="0">
                <a:solidFill>
                  <a:schemeClr val="dk1"/>
                </a:solidFill>
                <a:ea typeface="Rokkitt"/>
                <a:cs typeface="Rokkitt"/>
                <a:sym typeface="Rokkitt"/>
              </a:rPr>
              <a:t>1.4:  The student is able to connect the number of particles, moles, mass and volume of substances to one another, both qualitatively and quantitatively. </a:t>
            </a:r>
            <a:r>
              <a:rPr lang="en-US" sz="1800" dirty="0">
                <a:solidFill>
                  <a:schemeClr val="dk1"/>
                </a:solidFill>
                <a:latin typeface="Rokkitt"/>
                <a:ea typeface="Rokkitt"/>
                <a:cs typeface="Rokkitt"/>
                <a:sym typeface="Rokkitt"/>
              </a:rPr>
              <a:t>	</a:t>
            </a:r>
          </a:p>
        </p:txBody>
      </p:sp>
      <p:sp>
        <p:nvSpPr>
          <p:cNvPr id="226" name="Shape 226"/>
          <p:cNvSpPr txBox="1"/>
          <p:nvPr/>
        </p:nvSpPr>
        <p:spPr>
          <a:xfrm>
            <a:off x="8090622" y="-75971"/>
            <a:ext cx="9795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ea typeface="Rokkitt"/>
                <a:cs typeface="Rokkitt"/>
                <a:sym typeface="Rokkitt"/>
                <a:hlinkClick r:id="rId3"/>
              </a:rPr>
              <a:t>Source</a:t>
            </a:r>
            <a:endParaRPr lang="en-US" sz="1800" dirty="0">
              <a:solidFill>
                <a:schemeClr val="dk1"/>
              </a:solidFill>
              <a:ea typeface="Rokkitt"/>
              <a:cs typeface="Rokkitt"/>
              <a:sym typeface="Rokkitt"/>
            </a:endParaRPr>
          </a:p>
        </p:txBody>
      </p:sp>
      <p:sp>
        <p:nvSpPr>
          <p:cNvPr id="227" name="Shape 227"/>
          <p:cNvSpPr txBox="1"/>
          <p:nvPr/>
        </p:nvSpPr>
        <p:spPr>
          <a:xfrm>
            <a:off x="8148566" y="1788699"/>
            <a:ext cx="894900" cy="3693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ea typeface="Rokkitt"/>
                <a:cs typeface="Rokkitt"/>
                <a:sym typeface="Rokkitt"/>
                <a:hlinkClick r:id="rId4"/>
              </a:rPr>
              <a:t>Video</a:t>
            </a:r>
            <a:endParaRPr lang="en-US" sz="1800" u="sng" dirty="0">
              <a:solidFill>
                <a:schemeClr val="hlink"/>
              </a:solidFill>
              <a:ea typeface="Rokkitt"/>
              <a:cs typeface="Rokkitt"/>
              <a:sym typeface="Rokkitt"/>
              <a:hlinkClick r:id="rId5"/>
            </a:endParaRPr>
          </a:p>
        </p:txBody>
      </p:sp>
      <p:pic>
        <p:nvPicPr>
          <p:cNvPr id="2" name="Picture 1"/>
          <p:cNvPicPr>
            <a:picLocks noChangeAspect="1"/>
          </p:cNvPicPr>
          <p:nvPr/>
        </p:nvPicPr>
        <p:blipFill>
          <a:blip r:embed="rId6"/>
          <a:stretch>
            <a:fillRect/>
          </a:stretch>
        </p:blipFill>
        <p:spPr>
          <a:xfrm>
            <a:off x="1194744" y="2148689"/>
            <a:ext cx="6499654" cy="3428155"/>
          </a:xfrm>
          <a:prstGeom prst="rect">
            <a:avLst/>
          </a:prstGeom>
        </p:spPr>
      </p:pic>
      <p:pic>
        <p:nvPicPr>
          <p:cNvPr id="13" name="Picture 12"/>
          <p:cNvPicPr>
            <a:picLocks noChangeAspect="1"/>
          </p:cNvPicPr>
          <p:nvPr/>
        </p:nvPicPr>
        <p:blipFill>
          <a:blip r:embed="rId7"/>
          <a:stretch>
            <a:fillRect/>
          </a:stretch>
        </p:blipFill>
        <p:spPr>
          <a:xfrm>
            <a:off x="344611" y="1055974"/>
            <a:ext cx="8763000" cy="40513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4" name="Rounded Rectangle 13"/>
          <p:cNvSpPr/>
          <p:nvPr/>
        </p:nvSpPr>
        <p:spPr>
          <a:xfrm>
            <a:off x="343929" y="3376668"/>
            <a:ext cx="8763000" cy="174066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171723586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xit" presetSubtype="32" fill="hold" grpId="0" nodeType="clickEffect">
                                  <p:stCondLst>
                                    <p:cond delay="0"/>
                                  </p:stCondLst>
                                  <p:childTnLst>
                                    <p:animEffect transition="out" filter="circle(out)">
                                      <p:cBhvr>
                                        <p:cTn id="14" dur="2000"/>
                                        <p:tgtEl>
                                          <p:spTgt spid="14"/>
                                        </p:tgtEl>
                                      </p:cBhvr>
                                    </p:animEffect>
                                    <p:set>
                                      <p:cBhvr>
                                        <p:cTn id="15"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TotalTime>
  <Words>769</Words>
  <Application>Microsoft Office PowerPoint</Application>
  <PresentationFormat>On-screen Show (4:3)</PresentationFormat>
  <Paragraphs>119</Paragraphs>
  <Slides>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Mangal</vt:lpstr>
      <vt:lpstr>Noto Sans Symbols</vt:lpstr>
      <vt:lpstr>Rokkitt</vt:lpstr>
      <vt:lpstr>Times New Roman</vt:lpstr>
      <vt:lpstr>Office Theme</vt:lpstr>
      <vt:lpstr>AP Chemistry Exam Review </vt:lpstr>
      <vt:lpstr>Project Contributors</vt:lpstr>
      <vt:lpstr>Project Contributors, Continued</vt:lpstr>
      <vt:lpstr>Big Idea #1</vt:lpstr>
      <vt:lpstr>Ratio of Masses in a Pure Sample</vt:lpstr>
      <vt:lpstr>Composition of Pure Substances and/or Mixtures</vt:lpstr>
      <vt:lpstr>Identifying Purity of a Substance</vt:lpstr>
      <vt:lpstr>Mole Calculations</vt:lpstr>
    </vt:vector>
  </TitlesOfParts>
  <Company>PCSB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Mitsch Heather</dc:creator>
  <cp:lastModifiedBy>Mitsch Heather</cp:lastModifiedBy>
  <cp:revision>4</cp:revision>
  <dcterms:created xsi:type="dcterms:W3CDTF">2018-04-12T21:40:08Z</dcterms:created>
  <dcterms:modified xsi:type="dcterms:W3CDTF">2018-04-12T21:54:07Z</dcterms:modified>
</cp:coreProperties>
</file>